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0" r:id="rId3"/>
    <p:sldId id="268" r:id="rId4"/>
    <p:sldId id="279" r:id="rId5"/>
    <p:sldId id="278" r:id="rId6"/>
    <p:sldId id="280" r:id="rId7"/>
    <p:sldId id="281" r:id="rId8"/>
    <p:sldId id="261" r:id="rId9"/>
    <p:sldId id="263" r:id="rId10"/>
    <p:sldId id="267" r:id="rId11"/>
    <p:sldId id="257" r:id="rId12"/>
    <p:sldId id="273" r:id="rId13"/>
    <p:sldId id="274" r:id="rId14"/>
    <p:sldId id="270" r:id="rId15"/>
    <p:sldId id="265" r:id="rId16"/>
    <p:sldId id="266" r:id="rId17"/>
    <p:sldId id="276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15-16-17_&#1064;&#1040;&#1051;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15-16-17_&#1057;&#1090;&#1088;-&#1088;&#1072;_&#1089;%20&#1050;&#1072;&#1087;&#1074;&#1083;&#1086;&#1078;.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&#1096;&#1080;&#1088;&#1086;&#1082;&#1086;&#1074;&#1072;%20&#1085;.&#1089;.%20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&#1096;&#1080;&#1088;&#1086;&#1082;&#1086;&#1074;&#1072;%20&#1085;.&#1089;.%20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5-2016-2017_&#1089;%20&#1082;&#1072;&#1087;%20&#1074;&#1083;&#1086;&#1078;&#1077;&#1085;&#1080;&#1103;&#1084;&#1080;_&#1048;&#1058;&#1054;&#1043;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4-2017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4-2017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5-2016-2017_&#1089;&#1087;&#1086;&#1088;&#1090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4-2017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15-16-17_&#1064;&#1040;&#1051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15-16-17_&#1064;&#1040;&#1051;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2\&#1088;&#1072;&#1073;&#1086;&#1090;&#1072;2\&#1054;&#1090;&#1088;&#1072;&#1089;&#1083;&#1077;&#1074;&#1086;&#1081;%20&#1086;&#1090;&#1076;&#1077;&#1083;\&#1041;&#1086;&#1088;&#1080;&#1089;&#1086;&#1074;%20&#1042;.&#1042;\&#1055;&#1088;&#1077;&#1079;&#1077;&#1085;&#1090;&#1072;&#1094;&#1080;&#1080;\&#1055;&#1088;&#1077;&#1079;&#1077;&#1085;&#1090;&#1072;&#1094;&#1080;&#1080;%202014\01.12.2014\01.12.2014_2015-2017_&#1052;&#1056;\&#1044;&#1080;&#1072;&#1075;&#1088;._&#1052;&#1056;_2014-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/>
              <a:t>Основные параметры бюджета Дмитровского муниципального района </a:t>
            </a:r>
          </a:p>
          <a:p>
            <a:pPr algn="ctr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/>
              <a:t>на 2015 год и плановый период 2016-2017г.г. </a:t>
            </a:r>
            <a:r>
              <a:rPr lang="ru-RU" sz="1600" b="0"/>
              <a:t>(млн.руб.)</a:t>
            </a:r>
          </a:p>
        </c:rich>
      </c:tx>
      <c:layout>
        <c:manualLayout>
          <c:xMode val="edge"/>
          <c:yMode val="edge"/>
          <c:x val="0.15237722830836037"/>
          <c:y val="1.449833112378738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FF85"/>
        </a:solidFill>
        <a:ln w="9525">
          <a:noFill/>
        </a:ln>
      </c:spPr>
    </c:floor>
    <c:sideWall>
      <c:thickness val="0"/>
      <c:spPr>
        <a:gradFill flip="none" rotWithShape="1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25400">
          <a:solidFill>
            <a:srgbClr val="808080"/>
          </a:solidFill>
        </a:ln>
      </c:spPr>
    </c:sideWall>
    <c:backWall>
      <c:thickness val="0"/>
      <c:spPr>
        <a:gradFill flip="none" rotWithShape="1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25400">
          <a:solidFill>
            <a:srgbClr val="808080"/>
          </a:solidFill>
        </a:ln>
      </c:spPr>
    </c:backWall>
    <c:plotArea>
      <c:layout>
        <c:manualLayout>
          <c:layoutTarget val="inner"/>
          <c:xMode val="edge"/>
          <c:yMode val="edge"/>
          <c:x val="0.12020216200765339"/>
          <c:y val="0.10872258859728579"/>
          <c:w val="0.86618774466139947"/>
          <c:h val="0.84982501271697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осн.парам._1!$A$4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rgbClr val="00FFFF"/>
            </a:solidFill>
            <a:ln>
              <a:solidFill>
                <a:srgbClr val="00FFFF"/>
              </a:solidFill>
            </a:ln>
            <a:effectLst/>
            <a:scene3d>
              <a:camera prst="orthographicFront"/>
              <a:lightRig rig="threePt" dir="t"/>
            </a:scene3d>
            <a:sp3d prstMaterial="metal">
              <a:bevelT w="139700" prst="cross"/>
              <a:contourClr>
                <a:srgbClr val="00FFFF"/>
              </a:contourClr>
            </a:sp3d>
          </c:spPr>
          <c:invertIfNegative val="0"/>
          <c:dLbls>
            <c:dLbl>
              <c:idx val="0"/>
              <c:layout>
                <c:manualLayout>
                  <c:x val="3.6782496621256336E-3"/>
                  <c:y val="-2.716618688581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28773880219597E-3"/>
                  <c:y val="-5.057979629265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82335186208433E-2"/>
                  <c:y val="-2.180685224526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осн.парам._1!$B$3:$D$3</c:f>
              <c:strCache>
                <c:ptCount val="3"/>
                <c:pt idx="0">
                  <c:v>2015 год</c:v>
                </c:pt>
                <c:pt idx="1">
                  <c:v>2016год</c:v>
                </c:pt>
                <c:pt idx="2">
                  <c:v>2017 год</c:v>
                </c:pt>
              </c:strCache>
            </c:strRef>
          </c:cat>
          <c:val>
            <c:numRef>
              <c:f>осн.парам._1!$B$4:$D$4</c:f>
              <c:numCache>
                <c:formatCode>_-* #,##0.0_р_._-;\-* #,##0.0_р_._-;_-* "-"?_р_._-;_-@_-</c:formatCode>
                <c:ptCount val="3"/>
                <c:pt idx="0">
                  <c:v>3635.3</c:v>
                </c:pt>
                <c:pt idx="1">
                  <c:v>3505.5</c:v>
                </c:pt>
                <c:pt idx="2">
                  <c:v>3496.1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осн.парам._1!$A$5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66FF"/>
            </a:solidFill>
            <a:ln>
              <a:solidFill>
                <a:srgbClr val="FF0066"/>
              </a:solidFill>
            </a:ln>
            <a:effectLst/>
            <a:scene3d>
              <a:camera prst="orthographicFront"/>
              <a:lightRig rig="threePt" dir="t"/>
            </a:scene3d>
            <a:sp3d prstMaterial="metal">
              <a:bevelT w="139700" prst="cross"/>
              <a:contourClr>
                <a:srgbClr val="FF0066"/>
              </a:contourClr>
            </a:sp3d>
          </c:spPr>
          <c:invertIfNegative val="0"/>
          <c:dLbls>
            <c:dLbl>
              <c:idx val="0"/>
              <c:layout>
                <c:manualLayout>
                  <c:x val="3.6146722126318372E-2"/>
                  <c:y val="-2.1806852245268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871792984395184E-2"/>
                  <c:y val="-2.9075802993691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525637722691818E-2"/>
                  <c:y val="-1.090342612263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осн.парам._1!$B$3:$D$3</c:f>
              <c:strCache>
                <c:ptCount val="3"/>
                <c:pt idx="0">
                  <c:v>2015 год</c:v>
                </c:pt>
                <c:pt idx="1">
                  <c:v>2016год</c:v>
                </c:pt>
                <c:pt idx="2">
                  <c:v>2017 год</c:v>
                </c:pt>
              </c:strCache>
            </c:strRef>
          </c:cat>
          <c:val>
            <c:numRef>
              <c:f>осн.парам._1!$B$5:$D$5</c:f>
              <c:numCache>
                <c:formatCode>_-* #,##0.0_р_._-;\-* #,##0.0_р_._-;_-* "-"?_р_._-;_-@_-</c:formatCode>
                <c:ptCount val="3"/>
                <c:pt idx="0">
                  <c:v>3732.3</c:v>
                </c:pt>
                <c:pt idx="1">
                  <c:v>3491.9</c:v>
                </c:pt>
                <c:pt idx="2">
                  <c:v>3495.6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осн.парам._1!$A$6</c:f>
              <c:strCache>
                <c:ptCount val="1"/>
                <c:pt idx="0">
                  <c:v>Дефицит, профицит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FF00"/>
              </a:solidFill>
            </a:ln>
            <a:effectLst/>
            <a:scene3d>
              <a:camera prst="orthographicFront"/>
              <a:lightRig rig="threePt" dir="t"/>
            </a:scene3d>
            <a:sp3d prstMaterial="metal">
              <a:bevelT w="139700" prst="cross"/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3.9919971153439537E-2"/>
                  <c:y val="5.4525067813753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207757876817986E-2"/>
                  <c:y val="-3.022259128562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789489797995773E-2"/>
                  <c:y val="-3.02685044554846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осн.парам._1!$B$3:$D$3</c:f>
              <c:strCache>
                <c:ptCount val="3"/>
                <c:pt idx="0">
                  <c:v>2015 год</c:v>
                </c:pt>
                <c:pt idx="1">
                  <c:v>2016год</c:v>
                </c:pt>
                <c:pt idx="2">
                  <c:v>2017 год</c:v>
                </c:pt>
              </c:strCache>
            </c:strRef>
          </c:cat>
          <c:val>
            <c:numRef>
              <c:f>осн.парам._1!$B$6:$D$6</c:f>
              <c:numCache>
                <c:formatCode>_-* #,##0.0_р_._-;\-* #,##0.0_р_._-;_-* "-"?_р_._-;_-@_-</c:formatCode>
                <c:ptCount val="3"/>
                <c:pt idx="0">
                  <c:v>-97</c:v>
                </c:pt>
                <c:pt idx="1">
                  <c:v>13.599999999999909</c:v>
                </c:pt>
                <c:pt idx="2">
                  <c:v>0.5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95347744"/>
        <c:axId val="140241904"/>
        <c:axId val="0"/>
      </c:bar3DChart>
      <c:catAx>
        <c:axId val="953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0241904"/>
        <c:crossesAt val="0"/>
        <c:auto val="1"/>
        <c:lblAlgn val="ctr"/>
        <c:lblOffset val="100"/>
        <c:noMultiLvlLbl val="0"/>
      </c:catAx>
      <c:valAx>
        <c:axId val="140241904"/>
        <c:scaling>
          <c:orientation val="minMax"/>
          <c:max val="500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ln w="9525">
            <a:solidFill>
              <a:srgbClr val="808080"/>
            </a:solidFill>
          </a:ln>
          <a:effectLst>
            <a:softEdge rad="12700"/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5347744"/>
        <c:crosses val="autoZero"/>
        <c:crossBetween val="between"/>
        <c:majorUnit val="50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0">
          <a:schemeClr val="accent2">
            <a:lumMod val="20000"/>
            <a:lumOff val="80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innerShdw blurRad="114300">
        <a:schemeClr val="accent3">
          <a:lumMod val="20000"/>
          <a:lumOff val="80000"/>
        </a:schemeClr>
      </a:innerShdw>
    </a:effectLst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 sz="1400" b="1" baseline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/>
              <a:t>Структура расходов Дмитровского муниципального района </a:t>
            </a:r>
          </a:p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/>
              <a:t>на 2015 год</a:t>
            </a:r>
            <a:r>
              <a:rPr lang="ru-RU" sz="1600" b="0"/>
              <a:t> (</a:t>
            </a:r>
            <a:r>
              <a:rPr lang="ru-RU" sz="1400" b="0"/>
              <a:t>млн. рублей)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1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122946878914853E-2"/>
          <c:y val="0.10723081812082906"/>
          <c:w val="0.77542803200013166"/>
          <c:h val="0.70087468662829699"/>
        </c:manualLayout>
      </c:layout>
      <c:pie3DChart>
        <c:varyColors val="1"/>
        <c:ser>
          <c:idx val="0"/>
          <c:order val="0"/>
          <c:tx>
            <c:strRef>
              <c:f>'бюдж.15-16-17'!$F$3:$F$4</c:f>
              <c:strCache>
                <c:ptCount val="2"/>
                <c:pt idx="0">
                  <c:v>2015 год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FFAFFF"/>
              </a:solidFill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rgbClr val="00FFFF"/>
              </a:solidFill>
            </c:spPr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Lbls>
            <c:dLbl>
              <c:idx val="0"/>
              <c:layout>
                <c:manualLayout>
                  <c:x val="-8.2744995678929609E-2"/>
                  <c:y val="6.579372197309403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44896976015283E-2"/>
                  <c:y val="0.1571852688817485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6013236384266225"/>
                  <c:y val="0.1702226616291797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41029978143234491"/>
                  <c:y val="0.1078613043324741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34902330672798076"/>
                  <c:y val="4.53954309522968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9300200258117431"/>
                  <c:y val="-6.4711133081458982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6.2174798646544863E-2"/>
                  <c:y val="0.204548144486423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7"/>
              <c:layout>
                <c:manualLayout>
                  <c:x val="4.0990624399339908E-3"/>
                  <c:y val="-5.656947141696974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8"/>
              <c:layout>
                <c:manualLayout>
                  <c:x val="1.6356356923460453E-2"/>
                  <c:y val="4.347177006461636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4.2182214597386601E-2"/>
                  <c:y val="8.453232583595211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1263776628345692"/>
                  <c:y val="0.1470809646552028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1515616085066042"/>
                  <c:y val="0.2387325306309805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2313753138620354E-2"/>
                  <c:y val="0.2119709049821685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'бюдж.15-16-17'!$E$5:$E$18</c:f>
              <c:strCache>
                <c:ptCount val="14"/>
                <c:pt idx="0">
                  <c:v>Общегос.
вопросы</c:v>
                </c:pt>
                <c:pt idx="1">
                  <c:v>Нац.
оборона</c:v>
                </c:pt>
                <c:pt idx="2">
                  <c:v>Нац.безоп.</c:v>
                </c:pt>
                <c:pt idx="3">
                  <c:v>Нац.
экономика</c:v>
                </c:pt>
                <c:pt idx="4">
                  <c:v>ЖКХ</c:v>
                </c:pt>
                <c:pt idx="5">
                  <c:v>Охрана
окруж. среды</c:v>
                </c:pt>
                <c:pt idx="6">
                  <c:v>Образование</c:v>
                </c:pt>
                <c:pt idx="7">
                  <c:v>Культура </c:v>
                </c:pt>
                <c:pt idx="8">
                  <c:v>Здравоохранение </c:v>
                </c:pt>
                <c:pt idx="9">
                  <c:v>Социальная 
политика</c:v>
                </c:pt>
                <c:pt idx="10">
                  <c:v>Физкультура 
и спорт</c:v>
                </c:pt>
                <c:pt idx="11">
                  <c:v>СМИ</c:v>
                </c:pt>
                <c:pt idx="12">
                  <c:v>Обслуж.
гос.и муниц.
долга</c:v>
                </c:pt>
                <c:pt idx="13">
                  <c:v>Межбюдж. 
трансферты</c:v>
                </c:pt>
              </c:strCache>
            </c:strRef>
          </c:cat>
          <c:val>
            <c:numRef>
              <c:f>'бюдж.15-16-17'!$F$5:$F$18</c:f>
              <c:numCache>
                <c:formatCode>_-* #,##0.0_р_._-;\-* #,##0.0_р_._-;_-* "-"?_р_._-;_-@_-</c:formatCode>
                <c:ptCount val="14"/>
                <c:pt idx="0">
                  <c:v>289.89999999999998</c:v>
                </c:pt>
                <c:pt idx="1">
                  <c:v>0.3</c:v>
                </c:pt>
                <c:pt idx="2">
                  <c:v>19.8</c:v>
                </c:pt>
                <c:pt idx="3">
                  <c:v>83</c:v>
                </c:pt>
                <c:pt idx="4">
                  <c:v>38.1</c:v>
                </c:pt>
                <c:pt idx="5">
                  <c:v>3.6</c:v>
                </c:pt>
                <c:pt idx="6">
                  <c:v>2968.2</c:v>
                </c:pt>
                <c:pt idx="7">
                  <c:v>64.599999999999994</c:v>
                </c:pt>
                <c:pt idx="8">
                  <c:v>8</c:v>
                </c:pt>
                <c:pt idx="9">
                  <c:v>185.7</c:v>
                </c:pt>
                <c:pt idx="10">
                  <c:v>24.8</c:v>
                </c:pt>
                <c:pt idx="11">
                  <c:v>6.8</c:v>
                </c:pt>
                <c:pt idx="12">
                  <c:v>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12000">
          <a:schemeClr val="bg1">
            <a:lumMod val="95000"/>
          </a:schemeClr>
        </a:gs>
        <a:gs pos="100000">
          <a:srgbClr xmlns:mc="http://schemas.openxmlformats.org/markup-compatibility/2006" xmlns:a14="http://schemas.microsoft.com/office/drawing/2010/main" val="FFFFCC" mc:Ignorable="a14" a14:legacySpreadsheetColorIndex="43"/>
        </a:gs>
      </a:gsLst>
      <a:path path="circle">
        <a:fillToRect l="100000" t="10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расходов бюджета по отрасли "Национальная экономика"на 2014 и 2015-2017 годы (млн.руб.)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522386411225185E-2"/>
          <c:y val="9.2817969182423632E-2"/>
          <c:w val="0.82620610174732179"/>
          <c:h val="0.766375947798191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данные!$A$4</c:f>
              <c:strCache>
                <c:ptCount val="1"/>
                <c:pt idx="0">
                  <c:v>Транспорт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данные!$B$3:$E$3</c:f>
              <c:strCache>
                <c:ptCount val="4"/>
                <c:pt idx="0">
                  <c:v>2014г.  Итого: 119,5</c:v>
                </c:pt>
                <c:pt idx="1">
                  <c:v>2015г.  Итого: 83,0</c:v>
                </c:pt>
                <c:pt idx="2">
                  <c:v>2016г.  Итого: 86,0</c:v>
                </c:pt>
                <c:pt idx="3">
                  <c:v>2017г.  Итого: 90,6</c:v>
                </c:pt>
              </c:strCache>
            </c:strRef>
          </c:cat>
          <c:val>
            <c:numRef>
              <c:f>данные!$B$4:$E$4</c:f>
              <c:numCache>
                <c:formatCode>General</c:formatCode>
                <c:ptCount val="4"/>
                <c:pt idx="0">
                  <c:v>14.2</c:v>
                </c:pt>
                <c:pt idx="1">
                  <c:v>1.2</c:v>
                </c:pt>
                <c:pt idx="2">
                  <c:v>1.3</c:v>
                </c:pt>
                <c:pt idx="3">
                  <c:v>1.3</c:v>
                </c:pt>
              </c:numCache>
            </c:numRef>
          </c:val>
        </c:ser>
        <c:ser>
          <c:idx val="1"/>
          <c:order val="1"/>
          <c:tx>
            <c:strRef>
              <c:f>данные!$A$5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данные!$B$3:$E$3</c:f>
              <c:strCache>
                <c:ptCount val="4"/>
                <c:pt idx="0">
                  <c:v>2014г.  Итого: 119,5</c:v>
                </c:pt>
                <c:pt idx="1">
                  <c:v>2015г.  Итого: 83,0</c:v>
                </c:pt>
                <c:pt idx="2">
                  <c:v>2016г.  Итого: 86,0</c:v>
                </c:pt>
                <c:pt idx="3">
                  <c:v>2017г.  Итого: 90,6</c:v>
                </c:pt>
              </c:strCache>
            </c:strRef>
          </c:cat>
          <c:val>
            <c:numRef>
              <c:f>данные!$B$5:$E$5</c:f>
              <c:numCache>
                <c:formatCode>General</c:formatCode>
                <c:ptCount val="4"/>
                <c:pt idx="0">
                  <c:v>86.5</c:v>
                </c:pt>
                <c:pt idx="1">
                  <c:v>65.3</c:v>
                </c:pt>
                <c:pt idx="2">
                  <c:v>69.099999999999994</c:v>
                </c:pt>
                <c:pt idx="3">
                  <c:v>73.099999999999994</c:v>
                </c:pt>
              </c:numCache>
            </c:numRef>
          </c:val>
        </c:ser>
        <c:ser>
          <c:idx val="2"/>
          <c:order val="2"/>
          <c:tx>
            <c:strRef>
              <c:f>данные!$A$6</c:f>
              <c:strCache>
                <c:ptCount val="1"/>
                <c:pt idx="0">
                  <c:v>Связь и информатика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данные!$B$3:$E$3</c:f>
              <c:strCache>
                <c:ptCount val="4"/>
                <c:pt idx="0">
                  <c:v>2014г.  Итого: 119,5</c:v>
                </c:pt>
                <c:pt idx="1">
                  <c:v>2015г.  Итого: 83,0</c:v>
                </c:pt>
                <c:pt idx="2">
                  <c:v>2016г.  Итого: 86,0</c:v>
                </c:pt>
                <c:pt idx="3">
                  <c:v>2017г.  Итого: 90,6</c:v>
                </c:pt>
              </c:strCache>
            </c:strRef>
          </c:cat>
          <c:val>
            <c:numRef>
              <c:f>данные!$B$6:$E$6</c:f>
              <c:numCache>
                <c:formatCode>General</c:formatCode>
                <c:ptCount val="4"/>
                <c:pt idx="0">
                  <c:v>5.9</c:v>
                </c:pt>
                <c:pt idx="1">
                  <c:v>6.4</c:v>
                </c:pt>
                <c:pt idx="2">
                  <c:v>5.3</c:v>
                </c:pt>
                <c:pt idx="3">
                  <c:v>5.2</c:v>
                </c:pt>
              </c:numCache>
            </c:numRef>
          </c:val>
        </c:ser>
        <c:ser>
          <c:idx val="3"/>
          <c:order val="3"/>
          <c:tx>
            <c:strRef>
              <c:f>данные!$A$7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данные!$B$3:$E$3</c:f>
              <c:strCache>
                <c:ptCount val="4"/>
                <c:pt idx="0">
                  <c:v>2014г.  Итого: 119,5</c:v>
                </c:pt>
                <c:pt idx="1">
                  <c:v>2015г.  Итого: 83,0</c:v>
                </c:pt>
                <c:pt idx="2">
                  <c:v>2016г.  Итого: 86,0</c:v>
                </c:pt>
                <c:pt idx="3">
                  <c:v>2017г.  Итого: 90,6</c:v>
                </c:pt>
              </c:strCache>
            </c:strRef>
          </c:cat>
          <c:val>
            <c:numRef>
              <c:f>данные!$B$7:$E$7</c:f>
              <c:numCache>
                <c:formatCode>General</c:formatCode>
                <c:ptCount val="4"/>
                <c:pt idx="0">
                  <c:v>12.8</c:v>
                </c:pt>
                <c:pt idx="1">
                  <c:v>10.1</c:v>
                </c:pt>
                <c:pt idx="2">
                  <c:v>10.3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2"/>
        <c:gapDepth val="365"/>
        <c:shape val="cylinder"/>
        <c:axId val="141773880"/>
        <c:axId val="141774272"/>
        <c:axId val="0"/>
      </c:bar3DChart>
      <c:catAx>
        <c:axId val="14177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glow>
              <a:schemeClr val="accent1"/>
            </a:glow>
            <a:softEdge rad="0"/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74272"/>
        <c:crosses val="autoZero"/>
        <c:auto val="1"/>
        <c:lblAlgn val="ctr"/>
        <c:lblOffset val="100"/>
        <c:noMultiLvlLbl val="0"/>
      </c:catAx>
      <c:valAx>
        <c:axId val="1417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73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ln>
                <a:noFill/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  <a:solidFill>
            <a:schemeClr val="tx2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Динамика расходов бюджета по отрасли "Жилищно-коммунальное хозяйство" на 2014 и 2015-2017 годы (млн.руб.)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'данные 2'!$A$4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2'!$B$3:$E$3</c:f>
              <c:strCache>
                <c:ptCount val="4"/>
                <c:pt idx="0">
                  <c:v>2014г. Итого: 66,4</c:v>
                </c:pt>
                <c:pt idx="1">
                  <c:v>2015г. Итого: 38,1</c:v>
                </c:pt>
                <c:pt idx="2">
                  <c:v>2016г. Итого: 41,7</c:v>
                </c:pt>
                <c:pt idx="3">
                  <c:v>2017г. Итого: 43,9</c:v>
                </c:pt>
              </c:strCache>
            </c:strRef>
          </c:cat>
          <c:val>
            <c:numRef>
              <c:f>'данные 2'!$B$4:$E$4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'данные 2'!$A$5</c:f>
              <c:strCache>
                <c:ptCount val="1"/>
                <c:pt idx="0">
                  <c:v>Коммунальное хазяйство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2'!$B$3:$E$3</c:f>
              <c:strCache>
                <c:ptCount val="4"/>
                <c:pt idx="0">
                  <c:v>2014г. Итого: 66,4</c:v>
                </c:pt>
                <c:pt idx="1">
                  <c:v>2015г. Итого: 38,1</c:v>
                </c:pt>
                <c:pt idx="2">
                  <c:v>2016г. Итого: 41,7</c:v>
                </c:pt>
                <c:pt idx="3">
                  <c:v>2017г. Итого: 43,9</c:v>
                </c:pt>
              </c:strCache>
            </c:strRef>
          </c:cat>
          <c:val>
            <c:numRef>
              <c:f>'данные 2'!$B$5:$E$5</c:f>
              <c:numCache>
                <c:formatCode>General</c:formatCode>
                <c:ptCount val="4"/>
                <c:pt idx="0">
                  <c:v>47.4</c:v>
                </c:pt>
                <c:pt idx="1">
                  <c:v>15.8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'данные 2'!$A$6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2'!$B$3:$E$3</c:f>
              <c:strCache>
                <c:ptCount val="4"/>
                <c:pt idx="0">
                  <c:v>2014г. Итого: 66,4</c:v>
                </c:pt>
                <c:pt idx="1">
                  <c:v>2015г. Итого: 38,1</c:v>
                </c:pt>
                <c:pt idx="2">
                  <c:v>2016г. Итого: 41,7</c:v>
                </c:pt>
                <c:pt idx="3">
                  <c:v>2017г. Итого: 43,9</c:v>
                </c:pt>
              </c:strCache>
            </c:strRef>
          </c:cat>
          <c:val>
            <c:numRef>
              <c:f>'данные 2'!$B$6:$E$6</c:f>
              <c:numCache>
                <c:formatCode>General</c:formatCode>
                <c:ptCount val="4"/>
                <c:pt idx="0">
                  <c:v>0</c:v>
                </c:pt>
                <c:pt idx="1">
                  <c:v>7.1</c:v>
                </c:pt>
                <c:pt idx="2">
                  <c:v>20.5</c:v>
                </c:pt>
                <c:pt idx="3">
                  <c:v>21.7</c:v>
                </c:pt>
              </c:numCache>
            </c:numRef>
          </c:val>
        </c:ser>
        <c:ser>
          <c:idx val="3"/>
          <c:order val="3"/>
          <c:tx>
            <c:strRef>
              <c:f>'данные 2'!$A$7</c:f>
              <c:strCache>
                <c:ptCount val="1"/>
                <c:pt idx="0">
                  <c:v>Другие вопросы в областях ЖКХ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2'!$B$3:$E$3</c:f>
              <c:strCache>
                <c:ptCount val="4"/>
                <c:pt idx="0">
                  <c:v>2014г. Итого: 66,4</c:v>
                </c:pt>
                <c:pt idx="1">
                  <c:v>2015г. Итого: 38,1</c:v>
                </c:pt>
                <c:pt idx="2">
                  <c:v>2016г. Итого: 41,7</c:v>
                </c:pt>
                <c:pt idx="3">
                  <c:v>2017г. Итого: 43,9</c:v>
                </c:pt>
              </c:strCache>
            </c:strRef>
          </c:cat>
          <c:val>
            <c:numRef>
              <c:f>'данные 2'!$B$7:$E$7</c:f>
              <c:numCache>
                <c:formatCode>General</c:formatCode>
                <c:ptCount val="4"/>
                <c:pt idx="0">
                  <c:v>9</c:v>
                </c:pt>
                <c:pt idx="1">
                  <c:v>9.1999999999999993</c:v>
                </c:pt>
                <c:pt idx="2">
                  <c:v>9.1999999999999993</c:v>
                </c:pt>
                <c:pt idx="3">
                  <c:v>9.1999999999999993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3056584"/>
        <c:axId val="143056976"/>
        <c:axId val="0"/>
      </c:bar3DChart>
      <c:catAx>
        <c:axId val="14305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056976"/>
        <c:crosses val="autoZero"/>
        <c:auto val="1"/>
        <c:lblAlgn val="ctr"/>
        <c:lblOffset val="100"/>
        <c:noMultiLvlLbl val="0"/>
      </c:catAx>
      <c:valAx>
        <c:axId val="14305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056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Динамика расходов бюджета  по  отрасли  "Образование" </a:t>
            </a:r>
          </a:p>
          <a:p>
            <a:pPr>
              <a:defRPr/>
            </a:pPr>
            <a:r>
              <a:rPr lang="ru-RU" dirty="0"/>
              <a:t>на 2014  и  2015 - </a:t>
            </a:r>
            <a:r>
              <a:rPr lang="ru-RU" dirty="0" smtClean="0"/>
              <a:t>2017 </a:t>
            </a:r>
            <a:r>
              <a:rPr lang="ru-RU" dirty="0"/>
              <a:t>годы с капитальными вложениями (</a:t>
            </a:r>
            <a:r>
              <a:rPr lang="ru-RU" dirty="0" err="1"/>
              <a:t>млн.руб</a:t>
            </a:r>
            <a:r>
              <a:rPr lang="ru-RU" dirty="0"/>
              <a:t>.)</a:t>
            </a:r>
          </a:p>
        </c:rich>
      </c:tx>
      <c:layout>
        <c:manualLayout>
          <c:xMode val="edge"/>
          <c:yMode val="edge"/>
          <c:x val="0.10334342191601049"/>
          <c:y val="1.0832895888013998E-2"/>
        </c:manualLayout>
      </c:layout>
      <c:overlay val="0"/>
      <c:spPr>
        <a:gradFill>
          <a:gsLst>
            <a:gs pos="3000">
              <a:srgbClr val="FFFFBD"/>
            </a:gs>
            <a:gs pos="56000">
              <a:srgbClr val="FFE5FF"/>
            </a:gs>
            <a:gs pos="100000">
              <a:srgbClr val="F0FFEB"/>
            </a:gs>
            <a:gs pos="80000">
              <a:srgbClr val="CDFFCD"/>
            </a:gs>
          </a:gsLst>
          <a:lin ang="5400000" scaled="1"/>
        </a:gradFill>
        <a:ln w="25400">
          <a:noFill/>
        </a:ln>
        <a:effectLst>
          <a:glow rad="228600">
            <a:schemeClr val="accent4">
              <a:satMod val="175000"/>
              <a:alpha val="40000"/>
            </a:schemeClr>
          </a:glow>
          <a:innerShdw blurRad="63500" dist="50800" dir="18900000">
            <a:srgbClr val="FFCCFF">
              <a:alpha val="50000"/>
            </a:srgbClr>
          </a:innerShdw>
        </a:effectLst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  <a:effectLst>
          <a:outerShdw blurRad="50800" dist="1943100" dir="5400000" sx="41000" sy="41000" algn="ctr" rotWithShape="0">
            <a:srgbClr val="000000">
              <a:alpha val="0"/>
            </a:srgbClr>
          </a:outerShdw>
        </a:effectLst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36734902133802E-2"/>
          <c:y val="0.11508609500735487"/>
          <c:w val="0.65137221128608913"/>
          <c:h val="0.802383202099737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'образование (4 года)'!$A$5</c:f>
              <c:strCache>
                <c:ptCount val="1"/>
                <c:pt idx="0">
                  <c:v>Муниципальные 
услуги</c:v>
                </c:pt>
              </c:strCache>
            </c:strRef>
          </c:tx>
          <c:spPr>
            <a:solidFill>
              <a:srgbClr val="2DAAFF"/>
            </a:solidFill>
            <a:ln>
              <a:solidFill>
                <a:srgbClr val="00B0F0"/>
              </a:solidFill>
            </a:ln>
            <a:effectLst>
              <a:innerShdw blurRad="698500" dist="1003300" dir="11940000">
                <a:srgbClr val="0000FF">
                  <a:alpha val="33000"/>
                </a:srgbClr>
              </a:innerShdw>
            </a:effectLst>
            <a:scene3d>
              <a:camera prst="orthographicFront"/>
              <a:lightRig rig="threePt" dir="t"/>
            </a:scene3d>
            <a:sp3d prstMaterial="plastic">
              <a:contourClr>
                <a:srgbClr val="66FFFF"/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2DAAFF"/>
              </a:solidFill>
              <a:ln>
                <a:solidFill>
                  <a:srgbClr val="00B0F0"/>
                </a:solidFill>
              </a:ln>
              <a:effectLst>
                <a:innerShdw blurRad="698500" dist="1003300" dir="11940000">
                  <a:srgbClr val="0000FF">
                    <a:alpha val="33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plastic">
                <a:contourClr>
                  <a:srgbClr val="2DAAFF"/>
                </a:contourClr>
              </a:sp3d>
            </c:spPr>
          </c:dPt>
          <c:dLbls>
            <c:dLbl>
              <c:idx val="0"/>
              <c:layout>
                <c:manualLayout>
                  <c:x val="8.2802421436450821E-2"/>
                  <c:y val="-5.1302950368343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590024073077826E-2"/>
                  <c:y val="-1.0968810286726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323470435760748E-2"/>
                  <c:y val="2.92303487158208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914048787379837E-2"/>
                  <c:y val="-8.3820890017355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'образование (4 года)'!$B$4:$E$4</c:f>
              <c:strCache>
                <c:ptCount val="4"/>
                <c:pt idx="0">
                  <c:v>2014 год                                    3222,6 млн.рубл.</c:v>
                </c:pt>
                <c:pt idx="1">
                  <c:v>2015 год                                    2968,1 млн.руб.</c:v>
                </c:pt>
                <c:pt idx="2">
                  <c:v>2016 год                                      2740,4 млн.руб.</c:v>
                </c:pt>
                <c:pt idx="3">
                  <c:v>2017 год                                       2762,1 млн.руб.</c:v>
                </c:pt>
              </c:strCache>
            </c:strRef>
          </c:cat>
          <c:val>
            <c:numRef>
              <c:f>'образование (4 года)'!$B$5:$E$5</c:f>
              <c:numCache>
                <c:formatCode>_-* #,##0.0_р_._-;\-* #,##0.0_р_._-;_-* "-"?_р_._-;_-@_-</c:formatCode>
                <c:ptCount val="4"/>
                <c:pt idx="0">
                  <c:v>2303.6745000000001</c:v>
                </c:pt>
                <c:pt idx="1">
                  <c:v>2623.9216000000001</c:v>
                </c:pt>
                <c:pt idx="2">
                  <c:v>2579.3976000000002</c:v>
                </c:pt>
                <c:pt idx="3">
                  <c:v>2595.5777400000002</c:v>
                </c:pt>
              </c:numCache>
            </c:numRef>
          </c:val>
        </c:ser>
        <c:ser>
          <c:idx val="1"/>
          <c:order val="1"/>
          <c:tx>
            <c:strRef>
              <c:f>'образование (4 года)'!$A$6</c:f>
              <c:strCache>
                <c:ptCount val="1"/>
                <c:pt idx="0">
                  <c:v>Капитальные вложения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  <a:effectLst/>
            <a:scene3d>
              <a:camera prst="orthographicFront"/>
              <a:lightRig rig="threePt" dir="t"/>
            </a:scene3d>
            <a:sp3d prstMaterial="plastic">
              <a:contourClr>
                <a:srgbClr val="0099FF"/>
              </a:contourClr>
            </a:sp3d>
          </c:spPr>
          <c:invertIfNegative val="0"/>
          <c:dLbls>
            <c:dLbl>
              <c:idx val="0"/>
              <c:layout>
                <c:manualLayout>
                  <c:x val="7.6591241312227276E-2"/>
                  <c:y val="1.1180439984434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914755220814786E-2"/>
                  <c:y val="1.242968217429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435945506811551E-2"/>
                  <c:y val="-3.8540202190814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1830206006857839E-2"/>
                  <c:y val="-6.6954800996878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'образование (4 года)'!$B$4:$E$4</c:f>
              <c:strCache>
                <c:ptCount val="4"/>
                <c:pt idx="0">
                  <c:v>2014 год                                    3222,6 млн.рубл.</c:v>
                </c:pt>
                <c:pt idx="1">
                  <c:v>2015 год                                    2968,1 млн.руб.</c:v>
                </c:pt>
                <c:pt idx="2">
                  <c:v>2016 год                                      2740,4 млн.руб.</c:v>
                </c:pt>
                <c:pt idx="3">
                  <c:v>2017 год                                       2762,1 млн.руб.</c:v>
                </c:pt>
              </c:strCache>
            </c:strRef>
          </c:cat>
          <c:val>
            <c:numRef>
              <c:f>'образование (4 года)'!$B$6:$E$6</c:f>
              <c:numCache>
                <c:formatCode>_-* #,##0.0_р_._-;\-* #,##0.0_р_._-;_-* "-"?_р_._-;_-@_-</c:formatCode>
                <c:ptCount val="4"/>
                <c:pt idx="0">
                  <c:v>729.6</c:v>
                </c:pt>
                <c:pt idx="1">
                  <c:v>174.1</c:v>
                </c:pt>
              </c:numCache>
            </c:numRef>
          </c:val>
        </c:ser>
        <c:ser>
          <c:idx val="2"/>
          <c:order val="2"/>
          <c:tx>
            <c:strRef>
              <c:f>'образование (4 года)'!$A$7</c:f>
              <c:strCache>
                <c:ptCount val="1"/>
                <c:pt idx="0">
                  <c:v>Материально-техн.
 развитие</c:v>
                </c:pt>
              </c:strCache>
            </c:strRef>
          </c:tx>
          <c:spPr>
            <a:solidFill>
              <a:srgbClr val="00FF00"/>
            </a:solidFill>
            <a:ln w="25400"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7.4873466903593547E-2"/>
                  <c:y val="-1.2239006510635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254095250454674E-2"/>
                  <c:y val="-1.1422294948164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394869119620914E-2"/>
                  <c:y val="-3.6954055821887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239432027518295E-2"/>
                  <c:y val="-1.6350816875619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'образование (4 года)'!$B$4:$E$4</c:f>
              <c:strCache>
                <c:ptCount val="4"/>
                <c:pt idx="0">
                  <c:v>2014 год                                    3222,6 млн.рубл.</c:v>
                </c:pt>
                <c:pt idx="1">
                  <c:v>2015 год                                    2968,1 млн.руб.</c:v>
                </c:pt>
                <c:pt idx="2">
                  <c:v>2016 год                                      2740,4 млн.руб.</c:v>
                </c:pt>
                <c:pt idx="3">
                  <c:v>2017 год                                       2762,1 млн.руб.</c:v>
                </c:pt>
              </c:strCache>
            </c:strRef>
          </c:cat>
          <c:val>
            <c:numRef>
              <c:f>'образование (4 года)'!$B$7:$E$7</c:f>
              <c:numCache>
                <c:formatCode>_-* #,##0.0_р_._-;\-* #,##0.0_р_._-;_-* "-"?_р_._-;_-@_-</c:formatCode>
                <c:ptCount val="4"/>
                <c:pt idx="0">
                  <c:v>59.3703</c:v>
                </c:pt>
                <c:pt idx="1">
                  <c:v>49.913699999999999</c:v>
                </c:pt>
                <c:pt idx="2">
                  <c:v>52.323</c:v>
                </c:pt>
                <c:pt idx="3">
                  <c:v>55.357699999999994</c:v>
                </c:pt>
              </c:numCache>
            </c:numRef>
          </c:val>
        </c:ser>
        <c:ser>
          <c:idx val="3"/>
          <c:order val="3"/>
          <c:tx>
            <c:strRef>
              <c:f>'образование (4 года)'!$A$8</c:f>
              <c:strCache>
                <c:ptCount val="1"/>
                <c:pt idx="0">
                  <c:v>Целевые 
субсидии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8.0938508466067524E-2"/>
                  <c:y val="-3.83998304559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9297750824625132E-2"/>
                  <c:y val="-2.7023977711694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9903490324578996E-2"/>
                  <c:y val="-2.6617598145275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0693174222787364E-2"/>
                  <c:y val="-3.3870913563659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'образование (4 года)'!$B$4:$E$4</c:f>
              <c:strCache>
                <c:ptCount val="4"/>
                <c:pt idx="0">
                  <c:v>2014 год                                    3222,6 млн.рубл.</c:v>
                </c:pt>
                <c:pt idx="1">
                  <c:v>2015 год                                    2968,1 млн.руб.</c:v>
                </c:pt>
                <c:pt idx="2">
                  <c:v>2016 год                                      2740,4 млн.руб.</c:v>
                </c:pt>
                <c:pt idx="3">
                  <c:v>2017 год                                       2762,1 млн.руб.</c:v>
                </c:pt>
              </c:strCache>
            </c:strRef>
          </c:cat>
          <c:val>
            <c:numRef>
              <c:f>'образование (4 года)'!$B$8:$E$8</c:f>
              <c:numCache>
                <c:formatCode>_-* #,##0.0_р_._-;\-* #,##0.0_р_._-;_-* "-"?_р_._-;_-@_-</c:formatCode>
                <c:ptCount val="4"/>
                <c:pt idx="0">
                  <c:v>129.09630999999999</c:v>
                </c:pt>
                <c:pt idx="1">
                  <c:v>119.48950000000001</c:v>
                </c:pt>
                <c:pt idx="2">
                  <c:v>107.913</c:v>
                </c:pt>
                <c:pt idx="3">
                  <c:v>110.373</c:v>
                </c:pt>
              </c:numCache>
            </c:numRef>
          </c:val>
        </c:ser>
        <c:ser>
          <c:idx val="4"/>
          <c:order val="4"/>
          <c:tx>
            <c:strRef>
              <c:f>'образование (4 года)'!$A$9</c:f>
              <c:strCache>
                <c:ptCount val="1"/>
                <c:pt idx="0">
                  <c:v>Социальная 
поддержка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'образование (4 года)'!$B$4:$E$4</c:f>
              <c:strCache>
                <c:ptCount val="4"/>
                <c:pt idx="0">
                  <c:v>2014 год                                    3222,6 млн.рубл.</c:v>
                </c:pt>
                <c:pt idx="1">
                  <c:v>2015 год                                    2968,1 млн.руб.</c:v>
                </c:pt>
                <c:pt idx="2">
                  <c:v>2016 год                                      2740,4 млн.руб.</c:v>
                </c:pt>
                <c:pt idx="3">
                  <c:v>2017 год                                       2762,1 млн.руб.</c:v>
                </c:pt>
              </c:strCache>
            </c:strRef>
          </c:cat>
          <c:val>
            <c:numRef>
              <c:f>'образование (4 года)'!$B$9:$E$9</c:f>
              <c:numCache>
                <c:formatCode>_-* #,##0.0_р_._-;\-* #,##0.0_р_._-;_-* "-"?_р_._-;_-@_-</c:formatCode>
                <c:ptCount val="4"/>
                <c:pt idx="0">
                  <c:v>0.83040000000000003</c:v>
                </c:pt>
                <c:pt idx="1">
                  <c:v>0.70179999999999998</c:v>
                </c:pt>
                <c:pt idx="2">
                  <c:v>0.73650000000000004</c:v>
                </c:pt>
                <c:pt idx="3">
                  <c:v>0.76590000000000003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gapDepth val="333"/>
        <c:shape val="cylinder"/>
        <c:axId val="143057760"/>
        <c:axId val="143058152"/>
        <c:axId val="0"/>
      </c:bar3DChart>
      <c:catAx>
        <c:axId val="1430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 b="1">
                <a:solidFill>
                  <a:srgbClr val="0000FF"/>
                </a:solidFill>
              </a:defRPr>
            </a:pPr>
            <a:endParaRPr lang="ru-RU"/>
          </a:p>
        </c:txPr>
        <c:crossAx val="143058152"/>
        <c:crosses val="autoZero"/>
        <c:auto val="1"/>
        <c:lblAlgn val="ctr"/>
        <c:lblOffset val="100"/>
        <c:noMultiLvlLbl val="0"/>
      </c:catAx>
      <c:valAx>
        <c:axId val="14305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43057760"/>
        <c:crosses val="autoZero"/>
        <c:crossBetween val="between"/>
      </c:valAx>
      <c:spPr>
        <a:gradFill rotWithShape="0">
          <a:gsLst>
            <a:gs pos="0">
              <a:srgbClr val="FFFFCC"/>
            </a:gs>
            <a:gs pos="11000">
              <a:srgbClr val="FFFFCC"/>
            </a:gs>
            <a:gs pos="28000">
              <a:srgbClr val="CCFFCC"/>
            </a:gs>
            <a:gs pos="56000">
              <a:srgbClr val="FFE7E7"/>
            </a:gs>
            <a:gs pos="75999">
              <a:srgbClr val="C2F3FE"/>
            </a:gs>
            <a:gs pos="100000">
              <a:srgbClr val="FFFFCC"/>
            </a:gs>
          </a:gsLst>
          <a:lin ang="5400000" scaled="1"/>
        </a:gradFill>
        <a:ln w="25400">
          <a:noFill/>
        </a:ln>
        <a:effectLst>
          <a:glow rad="139700">
            <a:schemeClr val="accent2">
              <a:satMod val="175000"/>
              <a:alpha val="40000"/>
            </a:schemeClr>
          </a:glow>
        </a:effectLst>
      </c:spPr>
    </c:plotArea>
    <c:legend>
      <c:legendPos val="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2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3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4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>
        <c:manualLayout>
          <c:xMode val="edge"/>
          <c:yMode val="edge"/>
          <c:x val="0.7457177657480315"/>
          <c:y val="0.64837197433654126"/>
          <c:w val="0.23878658136482939"/>
          <c:h val="0.34567585301837273"/>
        </c:manualLayout>
      </c:layout>
      <c:overlay val="0"/>
      <c:spPr>
        <a:gradFill flip="none" rotWithShape="1">
          <a:gsLst>
            <a:gs pos="0">
              <a:srgbClr val="D5FFFF"/>
            </a:gs>
            <a:gs pos="999">
              <a:srgbClr val="D5FFFF"/>
            </a:gs>
            <a:gs pos="42999">
              <a:srgbClr val="FFFFCC"/>
            </a:gs>
            <a:gs pos="58000">
              <a:srgbClr val="CCFFCC"/>
            </a:gs>
            <a:gs pos="82001">
              <a:srgbClr val="E1E7FF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  <a:ln w="25400">
          <a:solidFill>
            <a:schemeClr val="tx1">
              <a:lumMod val="15000"/>
              <a:lumOff val="85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gradFill>
      <a:gsLst>
        <a:gs pos="11000">
          <a:srgbClr val="E2FDB5"/>
        </a:gs>
        <a:gs pos="40000">
          <a:schemeClr val="accent4">
            <a:lumMod val="45000"/>
            <a:lumOff val="55000"/>
          </a:schemeClr>
        </a:gs>
        <a:gs pos="58000">
          <a:schemeClr val="accent4">
            <a:lumMod val="45000"/>
            <a:lumOff val="55000"/>
          </a:schemeClr>
        </a:gs>
        <a:gs pos="91000">
          <a:srgbClr val="F1FDB5"/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228600">
        <a:schemeClr val="accent2">
          <a:satMod val="175000"/>
          <a:alpha val="40000"/>
        </a:schemeClr>
      </a:glow>
    </a:effectLst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Динамика расходов бюджета по отрасли "Культура" за 2014-2017 г.г. </a:t>
            </a:r>
            <a:r>
              <a:rPr lang="ru-RU" sz="16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(млн.рублей)</a:t>
            </a:r>
          </a:p>
        </c:rich>
      </c:tx>
      <c:layout>
        <c:manualLayout>
          <c:xMode val="edge"/>
          <c:yMode val="edge"/>
          <c:x val="0.15825166231921847"/>
          <c:y val="1.6251336309352091E-2"/>
        </c:manualLayout>
      </c:layout>
      <c:overlay val="0"/>
      <c:spPr>
        <a:noFill/>
        <a:ln w="25400">
          <a:noFill/>
        </a:ln>
      </c:spPr>
    </c:title>
    <c:autoTitleDeleted val="0"/>
    <c:view3D>
      <c:rotX val="40"/>
      <c:hPercent val="90"/>
      <c:rotY val="90"/>
      <c:depthPercent val="20"/>
      <c:rAngAx val="1"/>
    </c:view3D>
    <c:floor>
      <c:thickness val="0"/>
      <c:sp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rect">
            <a:fillToRect l="50000" t="50000" r="50000" b="50000"/>
          </a:path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7846165499288087"/>
          <c:y val="0.12816363840762535"/>
          <c:w val="0.60611882194388933"/>
          <c:h val="0.781842439044375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отрасли_8!$A$6</c:f>
              <c:strCache>
                <c:ptCount val="1"/>
                <c:pt idx="0">
                  <c:v>Муниципальные 
услуги</c:v>
                </c:pt>
              </c:strCache>
            </c:strRef>
          </c:tx>
          <c:spPr>
            <a:solidFill>
              <a:srgbClr val="9999FF"/>
            </a:solidFill>
            <a:ln w="12700" cmpd="sng">
              <a:noFill/>
              <a:prstDash val="solid"/>
              <a:miter lim="800000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999FF"/>
              </a:solidFill>
              <a:ln w="12700" cmpd="sng">
                <a:noFill/>
                <a:prstDash val="solid"/>
                <a:miter lim="800000"/>
              </a:ln>
              <a:effectLst>
                <a:outerShdw sx="1000" sy="1000" algn="tl" rotWithShape="0">
                  <a:prstClr val="black"/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7.6605665931857442E-2"/>
                  <c:y val="-0.21424896685442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582343575670171E-2"/>
                  <c:y val="-3.420781823726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070682397576383E-2"/>
                  <c:y val="-5.221193309897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1582343575670074E-2"/>
                  <c:y val="-6.841563647452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отрасли_8!$B$5:$E$5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отрасли_8!$B$6:$E$6</c:f>
              <c:numCache>
                <c:formatCode>_-* #,##0.0_р_._-;\-* #,##0.0_р_._-;_-* "-"?_р_._-;_-@_-</c:formatCode>
                <c:ptCount val="4"/>
                <c:pt idx="0">
                  <c:v>139.30000000000001</c:v>
                </c:pt>
                <c:pt idx="1">
                  <c:v>62.1</c:v>
                </c:pt>
                <c:pt idx="2">
                  <c:v>62.7</c:v>
                </c:pt>
                <c:pt idx="3">
                  <c:v>63.3</c:v>
                </c:pt>
              </c:numCache>
            </c:numRef>
          </c:val>
        </c:ser>
        <c:ser>
          <c:idx val="1"/>
          <c:order val="1"/>
          <c:tx>
            <c:strRef>
              <c:f>отрасли_8!$A$7</c:f>
              <c:strCache>
                <c:ptCount val="1"/>
                <c:pt idx="0">
                  <c:v>Материально-техническое развитие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отрасли_8!$B$5:$E$5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отрасли_8!$B$7:$E$7</c:f>
            </c:numRef>
          </c:val>
        </c:ser>
        <c:ser>
          <c:idx val="2"/>
          <c:order val="2"/>
          <c:tx>
            <c:strRef>
              <c:f>отрасли_8!$A$8</c:f>
              <c:strCache>
                <c:ptCount val="1"/>
                <c:pt idx="0">
                  <c:v>Целевые 
субсидии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6.7814851808529544E-2"/>
                  <c:y val="-1.4403291889373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7814851808529447E-2"/>
                  <c:y val="-1.800411486171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0326512986623235E-2"/>
                  <c:y val="-1.440329188937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559021219482692E-2"/>
                  <c:y val="-1.0802468917029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отрасли_8!$B$5:$E$5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отрасли_8!$B$8:$E$8</c:f>
              <c:numCache>
                <c:formatCode>_-* #,##0.0_р_._-;\-* #,##0.0_р_._-;_-* "-"?_р_._-;_-@_-</c:formatCode>
                <c:ptCount val="4"/>
                <c:pt idx="0">
                  <c:v>2.6</c:v>
                </c:pt>
                <c:pt idx="1">
                  <c:v>2.5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330"/>
        <c:shape val="cylinder"/>
        <c:axId val="143058936"/>
        <c:axId val="143107240"/>
        <c:axId val="0"/>
      </c:bar3DChart>
      <c:catAx>
        <c:axId val="14305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07240"/>
        <c:crosses val="autoZero"/>
        <c:auto val="1"/>
        <c:lblAlgn val="ctr"/>
        <c:lblOffset val="100"/>
        <c:noMultiLvlLbl val="0"/>
      </c:catAx>
      <c:valAx>
        <c:axId val="143107240"/>
        <c:scaling>
          <c:orientation val="minMax"/>
        </c:scaling>
        <c:delete val="0"/>
        <c:axPos val="l"/>
        <c:numFmt formatCode="_-* #,##0.0_р_._-;\-* #,##0.0_р_._-;_-* &quot;-&quot;?_р_.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05893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>
      <a:noFill/>
    </a:ln>
    <a:effectLst>
      <a:glow rad="546100">
        <a:schemeClr val="accent2">
          <a:satMod val="175000"/>
          <a:alpha val="40000"/>
        </a:schemeClr>
      </a:glow>
    </a:effectLst>
    <a:scene3d>
      <a:camera prst="orthographicFront"/>
      <a:lightRig rig="threePt" dir="t"/>
    </a:scene3d>
    <a:sp3d prstMaterial="metal">
      <a:bevelT w="0" h="0" prst="coolSlant"/>
      <a:bevelB w="0" h="0" prst="coolSlant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70"/>
      <c:rotY val="150"/>
      <c:depthPercent val="20"/>
      <c:rAngAx val="1"/>
    </c:view3D>
    <c:floor>
      <c:thickness val="0"/>
      <c:sp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rect">
            <a:fillToRect l="50000" t="50000" r="50000" b="50000"/>
          </a:path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flip="none" rotWithShape="1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ln w="12700">
          <a:noFill/>
          <a:prstDash val="solid"/>
        </a:ln>
      </c:spPr>
    </c:sideWall>
    <c:backWall>
      <c:thickness val="0"/>
      <c:sp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23000">
              <a:schemeClr val="accent4">
                <a:lumMod val="20000"/>
                <a:lumOff val="80000"/>
              </a:schemeClr>
            </a:gs>
            <a:gs pos="55000">
              <a:srgbClr val="E6D78A"/>
            </a:gs>
            <a:gs pos="70000">
              <a:schemeClr val="accent4">
                <a:lumMod val="40000"/>
                <a:lumOff val="60000"/>
              </a:schemeClr>
            </a:gs>
            <a:gs pos="88000">
              <a:srgbClr val="E6D78A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ln w="12700">
          <a:noFill/>
          <a:prstDash val="solid"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7.9573974799732106E-2"/>
          <c:y val="0.12276240394911045"/>
          <c:w val="0.6073746525329361"/>
          <c:h val="0.805247788364606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Табл._Соц.политика!$A$6</c:f>
              <c:strCache>
                <c:ptCount val="1"/>
                <c:pt idx="0">
                  <c:v>Охрана семьи и детства:</c:v>
                </c:pt>
              </c:strCache>
            </c:strRef>
          </c:tx>
          <c:spPr>
            <a:solidFill>
              <a:srgbClr val="FF6699"/>
            </a:solidFill>
            <a:ln w="12700" cmpd="sng">
              <a:noFill/>
              <a:prstDash val="solid"/>
              <a:miter lim="800000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FF6699"/>
              </a:solidFill>
              <a:ln w="12700" cmpd="sng">
                <a:noFill/>
                <a:prstDash val="solid"/>
                <a:miter lim="800000"/>
              </a:ln>
              <a:effectLst>
                <a:outerShdw sx="1000" sy="1000" algn="tl" rotWithShape="0">
                  <a:prstClr val="black"/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3.7674917671405299E-3"/>
                  <c:y val="1.8004114861716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349835342810598E-3"/>
                  <c:y val="-1.8004114861716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3498353428105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9152945234125E-3"/>
                  <c:y val="9.0020574308581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Табл._Соц.политика!$B$5:$E$5</c:f>
              <c:strCache>
                <c:ptCount val="4"/>
                <c:pt idx="0">
                  <c:v> 2014 год </c:v>
                </c:pt>
                <c:pt idx="1">
                  <c:v> 2015 год </c:v>
                </c:pt>
                <c:pt idx="2">
                  <c:v> 2016 год </c:v>
                </c:pt>
                <c:pt idx="3">
                  <c:v> 2017 год </c:v>
                </c:pt>
              </c:strCache>
            </c:strRef>
          </c:cat>
          <c:val>
            <c:numRef>
              <c:f>Табл._Соц.политика!$B$6:$E$6</c:f>
              <c:numCache>
                <c:formatCode>#,##0.0_ ;[Red]\-#,##0.0\ </c:formatCode>
                <c:ptCount val="4"/>
                <c:pt idx="0">
                  <c:v>80.3</c:v>
                </c:pt>
                <c:pt idx="1">
                  <c:v>98.4</c:v>
                </c:pt>
                <c:pt idx="2">
                  <c:v>89.1</c:v>
                </c:pt>
                <c:pt idx="3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Табл._Соц.политика!$A$7</c:f>
              <c:strCache>
                <c:ptCount val="1"/>
                <c:pt idx="0">
                  <c:v>Социальное обеспечение населения:</c:v>
                </c:pt>
              </c:strCache>
            </c:strRef>
          </c:tx>
          <c:spPr>
            <a:solidFill>
              <a:srgbClr val="66FF33"/>
            </a:solidFill>
            <a:ln w="12700">
              <a:noFill/>
              <a:prstDash val="solid"/>
            </a:ln>
            <a:scene3d>
              <a:camera prst="orthographicFront"/>
              <a:lightRig rig="threePt" dir="t"/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dLbl>
              <c:idx val="2"/>
              <c:layout>
                <c:manualLayout>
                  <c:x val="2.51166117809368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915294523421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Табл._Соц.политика!$B$5:$E$5</c:f>
              <c:strCache>
                <c:ptCount val="4"/>
                <c:pt idx="0">
                  <c:v> 2014 год </c:v>
                </c:pt>
                <c:pt idx="1">
                  <c:v> 2015 год </c:v>
                </c:pt>
                <c:pt idx="2">
                  <c:v> 2016 год </c:v>
                </c:pt>
                <c:pt idx="3">
                  <c:v> 2017 год </c:v>
                </c:pt>
              </c:strCache>
            </c:strRef>
          </c:cat>
          <c:val>
            <c:numRef>
              <c:f>Табл._Соц.политика!$B$7:$E$7</c:f>
              <c:numCache>
                <c:formatCode>#,##0.0_ ;[Red]\-#,##0.0\ </c:formatCode>
                <c:ptCount val="4"/>
                <c:pt idx="0">
                  <c:v>78.7</c:v>
                </c:pt>
                <c:pt idx="1">
                  <c:v>81.7</c:v>
                </c:pt>
                <c:pt idx="2">
                  <c:v>85.8</c:v>
                </c:pt>
                <c:pt idx="3">
                  <c:v>86.5</c:v>
                </c:pt>
              </c:numCache>
            </c:numRef>
          </c:val>
        </c:ser>
        <c:ser>
          <c:idx val="2"/>
          <c:order val="2"/>
          <c:tx>
            <c:strRef>
              <c:f>Табл._Соц.политика!$A$8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00FFFF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1"/>
              <c:layout>
                <c:manualLayout>
                  <c:x val="2.51166117809368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Табл._Соц.политика!$B$5:$E$5</c:f>
              <c:strCache>
                <c:ptCount val="4"/>
                <c:pt idx="0">
                  <c:v> 2014 год </c:v>
                </c:pt>
                <c:pt idx="1">
                  <c:v> 2015 год </c:v>
                </c:pt>
                <c:pt idx="2">
                  <c:v> 2016 год </c:v>
                </c:pt>
                <c:pt idx="3">
                  <c:v> 2017 год </c:v>
                </c:pt>
              </c:strCache>
            </c:strRef>
          </c:cat>
          <c:val>
            <c:numRef>
              <c:f>Табл._Соц.политика!$B$8:$E$8</c:f>
              <c:numCache>
                <c:formatCode>#,##0.0_ ;[Red]\-#,##0.0\ </c:formatCode>
                <c:ptCount val="4"/>
                <c:pt idx="0">
                  <c:v>5.5</c:v>
                </c:pt>
                <c:pt idx="1">
                  <c:v>5.6</c:v>
                </c:pt>
                <c:pt idx="2">
                  <c:v>5.7</c:v>
                </c:pt>
                <c:pt idx="3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gapDepth val="350"/>
        <c:shape val="cylinder"/>
        <c:axId val="143108024"/>
        <c:axId val="143108416"/>
        <c:axId val="0"/>
      </c:bar3DChart>
      <c:catAx>
        <c:axId val="14310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08416"/>
        <c:crosses val="autoZero"/>
        <c:auto val="1"/>
        <c:lblAlgn val="ctr"/>
        <c:lblOffset val="100"/>
        <c:noMultiLvlLbl val="0"/>
      </c:catAx>
      <c:valAx>
        <c:axId val="143108416"/>
        <c:scaling>
          <c:orientation val="minMax"/>
        </c:scaling>
        <c:delete val="0"/>
        <c:axPos val="l"/>
        <c:numFmt formatCode="#,##0.0_ ;[Red]\-#,##0.0\ 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08024"/>
        <c:crosses val="min"/>
        <c:crossBetween val="between"/>
      </c:valAx>
      <c:spPr>
        <a:gradFill>
          <a:gsLst>
            <a:gs pos="0">
              <a:schemeClr val="accent6">
                <a:lumMod val="60000"/>
                <a:lumOff val="40000"/>
              </a:schemeClr>
            </a:gs>
            <a:gs pos="23000">
              <a:srgbClr val="CAFFB9"/>
            </a:gs>
            <a:gs pos="64000">
              <a:srgbClr val="CAFFB9"/>
            </a:gs>
            <a:gs pos="55000">
              <a:schemeClr val="accent6">
                <a:lumMod val="60000"/>
                <a:lumOff val="40000"/>
              </a:schemeClr>
            </a:gs>
            <a:gs pos="77000">
              <a:srgbClr val="92D050"/>
            </a:gs>
            <a:gs pos="88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path path="circle">
            <a:fillToRect l="100000" b="100000"/>
          </a:path>
        </a:gradFill>
        <a:ln w="25400">
          <a:noFill/>
        </a:ln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>
      <a:noFill/>
    </a:ln>
    <a:effectLst>
      <a:glow rad="546100">
        <a:schemeClr val="accent2">
          <a:satMod val="175000"/>
          <a:alpha val="40000"/>
        </a:schemeClr>
      </a:glow>
    </a:effectLst>
    <a:scene3d>
      <a:camera prst="orthographicFront"/>
      <a:lightRig rig="threePt" dir="t"/>
    </a:scene3d>
    <a:sp3d prstMaterial="metal">
      <a:bevelT w="0" h="0" prst="coolSlant"/>
      <a:bevelB w="0" h="0" prst="coolSlant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Динамика расходов бюджета по отрасли "Физическая культура и спорт"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за 2014-2017 г.г. </a:t>
            </a:r>
            <a:r>
              <a:rPr lang="ru-RU" sz="16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(млн.рублей)</a:t>
            </a:r>
          </a:p>
        </c:rich>
      </c:tx>
      <c:layout>
        <c:manualLayout>
          <c:xMode val="edge"/>
          <c:yMode val="edge"/>
          <c:x val="0.15825166231921847"/>
          <c:y val="1.6251336309352091E-2"/>
        </c:manualLayout>
      </c:layout>
      <c:overlay val="0"/>
      <c:spPr>
        <a:noFill/>
        <a:ln w="25400">
          <a:noFill/>
        </a:ln>
      </c:spPr>
    </c:title>
    <c:autoTitleDeleted val="0"/>
    <c:view3D>
      <c:rotX val="40"/>
      <c:hPercent val="90"/>
      <c:rotY val="90"/>
      <c:depthPercent val="20"/>
      <c:rAngAx val="1"/>
    </c:view3D>
    <c:floor>
      <c:thickness val="0"/>
      <c:sp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rect">
            <a:fillToRect l="50000" t="50000" r="50000" b="50000"/>
          </a:path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6088002674622505"/>
          <c:y val="0.12276240394911045"/>
          <c:w val="0.6237004501905451"/>
          <c:h val="0.8178506687678083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'11раздел (2)'!$A$14</c:f>
              <c:strCache>
                <c:ptCount val="1"/>
                <c:pt idx="0">
                  <c:v>Муниципальные услуги</c:v>
                </c:pt>
              </c:strCache>
            </c:strRef>
          </c:tx>
          <c:spPr>
            <a:solidFill>
              <a:srgbClr val="9999FF"/>
            </a:solidFill>
            <a:ln w="12700" cmpd="sng">
              <a:noFill/>
              <a:prstDash val="solid"/>
              <a:miter lim="800000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999FF"/>
              </a:solidFill>
              <a:ln w="12700" cmpd="sng">
                <a:noFill/>
                <a:prstDash val="solid"/>
                <a:miter lim="800000"/>
              </a:ln>
              <a:effectLst>
                <a:outerShdw sx="1000" sy="1000" algn="tl" rotWithShape="0">
                  <a:prstClr val="black"/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8.7908141233278107E-3"/>
                  <c:y val="-7.2016459446865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0247530142159E-2"/>
                  <c:y val="-1.8004114861716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349835342809679E-3"/>
                  <c:y val="-5.4012344585149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5830589046825E-2"/>
                  <c:y val="-5.4012344585149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'11раздел (2)'!$B$13:$E$13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'11раздел (2)'!$B$14:$E$14</c:f>
              <c:numCache>
                <c:formatCode>_-* #,##0.0_р_._-;\-* #,##0.0_р_._-;_-* "-"?_р_._-;_-@_-</c:formatCode>
                <c:ptCount val="4"/>
                <c:pt idx="0">
                  <c:v>26</c:v>
                </c:pt>
                <c:pt idx="1">
                  <c:v>24.3</c:v>
                </c:pt>
                <c:pt idx="2">
                  <c:v>24.6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'11раздел (2)'!$A$15</c:f>
              <c:strCache>
                <c:ptCount val="1"/>
                <c:pt idx="0">
                  <c:v>Капвложения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6.2791529452342169E-3"/>
                  <c:y val="-5.2211933098977412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'11раздел (2)'!$B$13:$E$13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'11раздел (2)'!$B$15:$E$15</c:f>
              <c:numCache>
                <c:formatCode>_-* #,##0.0_р_._-;\-* #,##0.0_р_._-;_-* "-"?_р_._-;_-@_-</c:formatCode>
                <c:ptCount val="4"/>
                <c:pt idx="0">
                  <c:v>124.6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'11раздел (2)'!$A$16</c:f>
              <c:strCache>
                <c:ptCount val="1"/>
                <c:pt idx="0">
                  <c:v>Социальная поддержка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6.0279868274248388E-2"/>
                  <c:y val="-1.4403291889373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535698863295234E-2"/>
                  <c:y val="-1.0802468917029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279868274248576E-2"/>
                  <c:y val="-1.0802468917029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91529452342162E-2"/>
                  <c:y val="-7.2016459446866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'11раздел (2)'!$B$13:$E$13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'11раздел (2)'!$B$16:$E$16</c:f>
              <c:numCache>
                <c:formatCode>_-* #,##0.0_р_._-;\-* #,##0.0_р_._-;_-* "-"?_р_._-;_-@_-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330"/>
        <c:shape val="cylinder"/>
        <c:axId val="143109592"/>
        <c:axId val="143109984"/>
        <c:axId val="0"/>
      </c:bar3DChart>
      <c:catAx>
        <c:axId val="14310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09984"/>
        <c:crosses val="autoZero"/>
        <c:auto val="1"/>
        <c:lblAlgn val="ctr"/>
        <c:lblOffset val="100"/>
        <c:noMultiLvlLbl val="0"/>
      </c:catAx>
      <c:valAx>
        <c:axId val="143109984"/>
        <c:scaling>
          <c:orientation val="minMax"/>
          <c:max val="200"/>
        </c:scaling>
        <c:delete val="0"/>
        <c:axPos val="l"/>
        <c:numFmt formatCode="_-* #,##0.0_р_._-;\-* #,##0.0_р_._-;_-* &quot;-&quot;?_р_.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09592"/>
        <c:crosses val="autoZero"/>
        <c:crossBetween val="between"/>
      </c:valAx>
      <c:spPr>
        <a:gradFill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rect">
            <a:fillToRect l="50000" t="50000" r="50000" b="50000"/>
          </a:path>
        </a:gradFill>
        <a:ln w="25400">
          <a:noFill/>
        </a:ln>
      </c:spPr>
    </c:plotArea>
    <c:plotVisOnly val="1"/>
    <c:dispBlanksAs val="gap"/>
    <c:showDLblsOverMax val="0"/>
  </c:chart>
  <c:spPr>
    <a:solidFill>
      <a:srgbClr val="D7EEF3"/>
    </a:solidFill>
    <a:ln w="9525">
      <a:noFill/>
    </a:ln>
    <a:effectLst>
      <a:glow rad="546100">
        <a:schemeClr val="accent2">
          <a:satMod val="175000"/>
          <a:alpha val="40000"/>
        </a:schemeClr>
      </a:glow>
    </a:effectLst>
    <a:scene3d>
      <a:camera prst="orthographicFront"/>
      <a:lightRig rig="threePt" dir="t"/>
    </a:scene3d>
    <a:sp3d prstMaterial="metal">
      <a:bevelT w="0" h="0" prst="coolSlant"/>
      <a:bevelB w="0" h="0" prst="coolSlant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70"/>
      <c:rotY val="150"/>
      <c:depthPercent val="20"/>
      <c:rAngAx val="1"/>
    </c:view3D>
    <c:floor>
      <c:thickness val="0"/>
      <c:sp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path path="rect">
            <a:fillToRect l="50000" t="50000" r="50000" b="50000"/>
          </a:path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 w="12700">
          <a:noFill/>
          <a:prstDash val="solid"/>
        </a:ln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 w="12700">
          <a:noFill/>
          <a:prstDash val="solid"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0829805388778944E-2"/>
          <c:y val="8.6754174225677758E-2"/>
          <c:w val="0.91254148567131921"/>
          <c:h val="0.828653137684838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Табл._Доходы!$A$6</c:f>
              <c:strCache>
                <c:ptCount val="1"/>
                <c:pt idx="0">
                  <c:v> - безвозмездные поступления от других бюджетов</c:v>
                </c:pt>
              </c:strCache>
            </c:strRef>
          </c:tx>
          <c:spPr>
            <a:solidFill>
              <a:srgbClr val="9999FF"/>
            </a:solidFill>
            <a:ln w="12700" cmpd="sng">
              <a:noFill/>
              <a:prstDash val="solid"/>
              <a:miter lim="800000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999FF"/>
              </a:solidFill>
              <a:ln w="12700" cmpd="sng">
                <a:noFill/>
                <a:prstDash val="solid"/>
                <a:miter lim="800000"/>
              </a:ln>
              <a:effectLst>
                <a:outerShdw sx="1000" sy="1000" algn="tl" rotWithShape="0">
                  <a:prstClr val="black"/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7.5349835342810598E-3"/>
                  <c:y val="-1.8004114861716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3498353428105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9152945234125E-3"/>
                  <c:y val="-1.8004114861717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Табл._Доходы!$B$5:$E$5</c:f>
              <c:strCache>
                <c:ptCount val="4"/>
                <c:pt idx="0">
                  <c:v> 2014 год </c:v>
                </c:pt>
                <c:pt idx="1">
                  <c:v> 2015 год </c:v>
                </c:pt>
                <c:pt idx="2">
                  <c:v> 2016 год </c:v>
                </c:pt>
                <c:pt idx="3">
                  <c:v> 2017 год </c:v>
                </c:pt>
              </c:strCache>
            </c:strRef>
          </c:cat>
          <c:val>
            <c:numRef>
              <c:f>Табл._Доходы!$B$6:$E$6</c:f>
              <c:numCache>
                <c:formatCode>#,##0.0_ ;[Red]\-#,##0.0\ </c:formatCode>
                <c:ptCount val="4"/>
                <c:pt idx="0">
                  <c:v>2768.9</c:v>
                </c:pt>
                <c:pt idx="1">
                  <c:v>2171.8000000000002</c:v>
                </c:pt>
                <c:pt idx="2">
                  <c:v>2006.1</c:v>
                </c:pt>
                <c:pt idx="3">
                  <c:v>1984.2</c:v>
                </c:pt>
              </c:numCache>
            </c:numRef>
          </c:val>
        </c:ser>
        <c:ser>
          <c:idx val="1"/>
          <c:order val="1"/>
          <c:tx>
            <c:strRef>
              <c:f>Табл._Доходы!$A$7</c:f>
              <c:strCache>
                <c:ptCount val="1"/>
                <c:pt idx="0">
                  <c:v> - 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  <a:ln w="12700">
              <a:noFill/>
              <a:prstDash val="solid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Lbls>
            <c:dLbl>
              <c:idx val="2"/>
              <c:layout>
                <c:manualLayout>
                  <c:x val="2.51166117809368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915294523421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Табл._Доходы!$B$5:$E$5</c:f>
              <c:strCache>
                <c:ptCount val="4"/>
                <c:pt idx="0">
                  <c:v> 2014 год </c:v>
                </c:pt>
                <c:pt idx="1">
                  <c:v> 2015 год </c:v>
                </c:pt>
                <c:pt idx="2">
                  <c:v> 2016 год </c:v>
                </c:pt>
                <c:pt idx="3">
                  <c:v> 2017 год </c:v>
                </c:pt>
              </c:strCache>
            </c:strRef>
          </c:cat>
          <c:val>
            <c:numRef>
              <c:f>Табл._Доходы!$B$7:$E$7</c:f>
              <c:numCache>
                <c:formatCode>#,##0.0_ ;[Red]\-#,##0.0\ </c:formatCode>
                <c:ptCount val="4"/>
                <c:pt idx="0">
                  <c:v>1372.7</c:v>
                </c:pt>
                <c:pt idx="1">
                  <c:v>1463.5</c:v>
                </c:pt>
                <c:pt idx="2">
                  <c:v>1499.4</c:v>
                </c:pt>
                <c:pt idx="3">
                  <c:v>1511.9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330"/>
        <c:shape val="cylinder"/>
        <c:axId val="141524864"/>
        <c:axId val="141525256"/>
        <c:axId val="0"/>
      </c:bar3DChart>
      <c:catAx>
        <c:axId val="14152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1525256"/>
        <c:crosses val="autoZero"/>
        <c:auto val="1"/>
        <c:lblAlgn val="ctr"/>
        <c:lblOffset val="100"/>
        <c:noMultiLvlLbl val="0"/>
      </c:catAx>
      <c:valAx>
        <c:axId val="141525256"/>
        <c:scaling>
          <c:orientation val="minMax"/>
        </c:scaling>
        <c:delete val="0"/>
        <c:axPos val="l"/>
        <c:numFmt formatCode="#,##0.0_ ;[Red]\-#,##0.0\ 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1524864"/>
        <c:crosses val="min"/>
        <c:crossBetween val="between"/>
      </c:valAx>
      <c:spPr>
        <a:solidFill>
          <a:schemeClr val="accent6">
            <a:lumMod val="20000"/>
            <a:lumOff val="80000"/>
          </a:schemeClr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2050799623706492"/>
          <c:y val="7.6923076923076927E-2"/>
          <c:w val="0.52210724365004701"/>
          <c:h val="8.3670715249662617E-2"/>
        </c:manualLayout>
      </c:layout>
      <c:overlay val="0"/>
      <c:spPr>
        <a:solidFill>
          <a:srgbClr val="FFFAEB"/>
        </a:solidFill>
      </c:spPr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>
      <a:noFill/>
    </a:ln>
    <a:effectLst>
      <a:glow rad="546100">
        <a:schemeClr val="accent2">
          <a:satMod val="175000"/>
          <a:alpha val="40000"/>
        </a:schemeClr>
      </a:glow>
    </a:effectLst>
    <a:scene3d>
      <a:camera prst="orthographicFront"/>
      <a:lightRig rig="threePt" dir="t"/>
    </a:scene3d>
    <a:sp3d prstMaterial="metal">
      <a:bevelT w="0" h="0" prst="coolSlant"/>
      <a:bevelB w="0" h="0" prst="coolSlant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28371062992121E-2"/>
          <c:y val="6.9656394723180109E-2"/>
          <c:w val="0.94583058562992128"/>
          <c:h val="0.7674867269016530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>
              <a:glow rad="38100">
                <a:schemeClr val="accent1">
                  <a:alpha val="37000"/>
                </a:schemeClr>
              </a:glow>
            </a:effectLst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57150">
                <a:solidFill>
                  <a:schemeClr val="accent1"/>
                </a:solidFill>
              </a:ln>
              <a:effectLst>
                <a:glow rad="38100">
                  <a:schemeClr val="accent1">
                    <a:alpha val="37000"/>
                  </a:schemeClr>
                </a:glow>
              </a:effectLst>
              <a:scene3d>
                <a:camera prst="orthographicFront"/>
                <a:lightRig rig="freezing" dir="t"/>
              </a:scene3d>
            </c:spPr>
          </c:marker>
          <c:dLbls>
            <c:dLbl>
              <c:idx val="1"/>
              <c:layout>
                <c:manualLayout>
                  <c:x val="-2.5000000000000057E-2"/>
                  <c:y val="-0.12421874235859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1803.7</c:v>
                </c:pt>
                <c:pt idx="1">
                  <c:v>1254.7</c:v>
                </c:pt>
                <c:pt idx="2">
                  <c:v>1463.5</c:v>
                </c:pt>
                <c:pt idx="3">
                  <c:v>1499.4</c:v>
                </c:pt>
                <c:pt idx="4">
                  <c:v>1511.8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сопоставимые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marker>
          <c:dLbls>
            <c:dLbl>
              <c:idx val="0"/>
              <c:layout>
                <c:manualLayout>
                  <c:x val="3.1250000000000002E-3"/>
                  <c:y val="-6.3281246107206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37499999999999E-2"/>
                  <c:y val="5.390624668391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937499999999999E-2"/>
                  <c:y val="-6.3281246107206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562499999999999E-2"/>
                  <c:y val="-4.6874997116449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5.1562496828094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1270.2</c:v>
                </c:pt>
                <c:pt idx="1">
                  <c:v>1216.7</c:v>
                </c:pt>
                <c:pt idx="2">
                  <c:v>1463.5</c:v>
                </c:pt>
                <c:pt idx="3">
                  <c:v>1499.4</c:v>
                </c:pt>
                <c:pt idx="4">
                  <c:v>1511.8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399328"/>
        <c:axId val="212398936"/>
      </c:lineChart>
      <c:catAx>
        <c:axId val="2123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398936"/>
        <c:crosses val="autoZero"/>
        <c:auto val="1"/>
        <c:lblAlgn val="ctr"/>
        <c:lblOffset val="100"/>
        <c:noMultiLvlLbl val="0"/>
      </c:catAx>
      <c:valAx>
        <c:axId val="212398936"/>
        <c:scaling>
          <c:orientation val="minMax"/>
          <c:max val="19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39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39370078740156"/>
          <c:y val="0.92268073603634015"/>
          <c:w val="0.60896259842519684"/>
          <c:h val="7.7319332242307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 baseline="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9470964566929"/>
          <c:y val="8.0365461597273646E-2"/>
          <c:w val="0.57523080708661423"/>
          <c:h val="0.838428897734442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  <a:scene3d>
              <a:camera prst="orthographicFront"/>
              <a:lightRig rig="twoPt" dir="t"/>
            </a:scene3d>
            <a:sp3d>
              <a:bevelT w="114300" prst="artDeco"/>
              <a:bevelB w="139700" h="139700" prst="divot"/>
            </a:sp3d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/>
                </a:solidFill>
              </a:ln>
              <a:effectLst/>
              <a:scene3d>
                <a:camera prst="orthographicFront"/>
                <a:lightRig rig="twoPt" dir="t"/>
              </a:scene3d>
              <a:sp3d>
                <a:bevelT w="114300" prst="artDeco"/>
                <a:bevelB w="139700" h="139700" prst="divot"/>
              </a:sp3d>
            </c:spPr>
          </c:dPt>
          <c:dPt>
            <c:idx val="1"/>
            <c:bubble3D val="0"/>
            <c:spPr>
              <a:solidFill>
                <a:srgbClr val="FFCCFF"/>
              </a:solidFill>
              <a:ln w="19050">
                <a:solidFill>
                  <a:srgbClr val="FF99CC"/>
                </a:solidFill>
              </a:ln>
              <a:effectLst/>
              <a:scene3d>
                <a:camera prst="orthographicFront"/>
                <a:lightRig rig="twoPt" dir="t"/>
              </a:scene3d>
              <a:sp3d>
                <a:bevelT w="114300" prst="artDeco"/>
                <a:bevelB w="139700" h="139700" prst="divot"/>
              </a:sp3d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accent1"/>
                </a:solidFill>
              </a:ln>
              <a:effectLst/>
              <a:scene3d>
                <a:camera prst="orthographicFront"/>
                <a:lightRig rig="twoPt" dir="t"/>
              </a:scene3d>
              <a:sp3d>
                <a:bevelT w="114300" prst="artDeco"/>
                <a:bevelB w="139700" h="139700" prst="divot"/>
              </a:sp3d>
            </c:spPr>
          </c:dPt>
          <c:dLbls>
            <c:dLbl>
              <c:idx val="0"/>
              <c:layout>
                <c:manualLayout>
                  <c:x val="0.27763750974345053"/>
                  <c:y val="-2.67100028194049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C2FF4D-0F9D-43A2-BE51-926249E16674}" type="CATEGORYNAME">
                      <a:rPr lang="ru-RU" sz="2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2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ru-RU" sz="28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+43,6млн.руб. </a:t>
                    </a:r>
                    <a:r>
                      <a:rPr lang="ru-RU" sz="20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увеличение дополнительного норматива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с 10.1% до 11.2%</a:t>
                    </a:r>
                  </a:p>
                </c:rich>
              </c:tx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38100" dist="25400" dir="5400000" rotWithShape="0">
                    <a:srgbClr val="000000">
                      <a:alpha val="4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/>
                </a:scene3d>
                <a:sp3d extrusionH="12700" contourW="25400" prstMaterial="flat">
                  <a:bevelT w="63500" h="152400" prst="angle"/>
                  <a:contourClr>
                    <a:schemeClr val="accent1">
                      <a:shade val="30000"/>
                    </a:schemeClr>
                  </a:contourClr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60708320336303"/>
                      <c:h val="0.4340817265475277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30528167182571614"/>
                  <c:y val="5.718477180651770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D738C5-5809-49BA-86A5-D257B0F2A372}" type="CATEGORYNAME">
                      <a:rPr lang="ru-RU" sz="28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2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ru-RU" sz="28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+8,0 </a:t>
                    </a:r>
                    <a:r>
                      <a:rPr lang="ru-RU" sz="2800" baseline="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млн.руб</a:t>
                    </a:r>
                    <a:r>
                      <a:rPr lang="ru-RU" sz="28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.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увеличение размера госпошлины судебной и за выдачу разрешения на установку рекламных конструкций </a:t>
                    </a:r>
                  </a:p>
                </c:rich>
              </c:tx>
              <c:spPr>
                <a:solidFill>
                  <a:srgbClr val="FFEBFF"/>
                </a:solidFill>
                <a:ln>
                  <a:noFill/>
                </a:ln>
                <a:effectLst>
                  <a:outerShdw blurRad="38100" dist="25400" dir="5400000" rotWithShape="0">
                    <a:srgbClr val="000000">
                      <a:alpha val="4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/>
                </a:scene3d>
                <a:sp3d extrusionH="12700" contourW="25400" prstMaterial="flat">
                  <a:bevelT w="63500" h="152400" prst="angle"/>
                  <a:contourClr>
                    <a:schemeClr val="accent2">
                      <a:shade val="30000"/>
                    </a:schemeClr>
                  </a:contourClr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6633658271222"/>
                      <c:h val="0.575808369888896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35144125261179793"/>
                  <c:y val="9.3482092009562095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36B07C-2F39-4561-8EB5-2A054B6C16BC}" type="CATEGORYNAME">
                      <a:rPr lang="ru-RU" sz="2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2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ru-RU" sz="28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+0,5млн.руб. </a:t>
                    </a:r>
                    <a:r>
                      <a:rPr lang="ru-RU" sz="18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увеличение </a:t>
                    </a:r>
                    <a:r>
                      <a:rPr lang="ru-RU" sz="18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размера потенциально возможного к получению дохода для определения размера стоимости патента</a:t>
                    </a:r>
                  </a:p>
                </c:rich>
              </c:tx>
              <c:spPr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38100" dist="25400" dir="5400000" rotWithShape="0">
                    <a:srgbClr val="000000">
                      <a:alpha val="4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/>
                </a:scene3d>
                <a:sp3d extrusionH="12700" contourW="25400" prstMaterial="flat">
                  <a:bevelT w="63500" h="152400" prst="angle"/>
                  <a:contourClr>
                    <a:schemeClr val="accent6">
                      <a:shade val="30000"/>
                    </a:schemeClr>
                  </a:contourClr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86184322917495"/>
                      <c:h val="0.4598391584517719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rgbClr val="FFEB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/>
                  </a:solidFill>
                  <a:headEnd type="triangle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Госпошлина</c:v>
                </c:pt>
                <c:pt idx="2">
                  <c:v>ПСН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43.7</c:v>
                </c:pt>
                <c:pt idx="1">
                  <c:v>8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161835748792272E-2"/>
          <c:y val="0.19030468329511521"/>
          <c:w val="0.88224637681159424"/>
          <c:h val="0.750656694561534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 w="127000" h="127000" prst="hardEdge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rgbClr val="FF99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8309178743961352E-2"/>
                  <c:y val="-0.124203873764737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4671781-C8F4-4557-9F50-4665C01B8997}" type="CATEGORYNAME">
                      <a:rPr lang="ru-RU" sz="2400" baseline="0" smtClean="0">
                        <a:solidFill>
                          <a:schemeClr val="accent6"/>
                        </a:solidFill>
                      </a:rPr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 dirty="0" smtClean="0">
                        <a:solidFill>
                          <a:schemeClr val="accent6"/>
                        </a:solidFill>
                      </a:rPr>
                      <a:t> </a:t>
                    </a:r>
                    <a:fld id="{0903B26F-1B7F-47FB-8D7C-1F62ED121D0C}" type="VALUE">
                      <a:rPr lang="ru-RU" sz="2400" baseline="0" smtClean="0">
                        <a:solidFill>
                          <a:schemeClr val="accent6"/>
                        </a:solidFill>
                      </a:rPr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[ЗНАЧЕНИЕ]</a:t>
                    </a:fld>
                    <a:r>
                      <a:rPr lang="ru-RU" sz="2400" baseline="0" dirty="0" err="1" smtClean="0">
                        <a:solidFill>
                          <a:schemeClr val="accent6"/>
                        </a:solidFill>
                      </a:rPr>
                      <a:t>млн.руб</a:t>
                    </a:r>
                    <a:r>
                      <a:rPr lang="ru-RU" sz="2400" baseline="0" dirty="0" smtClean="0">
                        <a:solidFill>
                          <a:schemeClr val="accent6"/>
                        </a:solidFill>
                      </a:rPr>
                      <a:t>. </a:t>
                    </a:r>
                    <a:fld id="{5DF69227-ACD7-4B67-9B82-B9BDE8C8BAF6}" type="PERCENTAGE">
                      <a:rPr lang="ru-RU" sz="2400" baseline="0">
                        <a:solidFill>
                          <a:schemeClr val="accent6"/>
                        </a:solidFill>
                      </a:rPr>
                      <a:pPr>
                        <a:defRPr sz="2400">
                          <a:solidFill>
                            <a:schemeClr val="accent6"/>
                          </a:solidFill>
                        </a:defRPr>
                      </a:pPr>
                      <a:t>[ПРОЦЕНТ]</a:t>
                    </a:fld>
                    <a:endParaRPr lang="ru-RU" sz="2400" baseline="0" dirty="0" smtClean="0">
                      <a:solidFill>
                        <a:schemeClr val="accent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2862318840579701"/>
                  <c:y val="-0.1806441003242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CCF3F31-797E-4513-A72D-2CE7D7CFC735}" type="CATEGORYNAME">
                      <a:rPr lang="ru-RU" sz="2400" baseline="0" smtClean="0">
                        <a:solidFill>
                          <a:srgbClr val="00B0F0"/>
                        </a:solidFill>
                      </a:rPr>
                      <a:pPr>
                        <a:defRPr sz="2400">
                          <a:solidFill>
                            <a:srgbClr val="00B0F0"/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 dirty="0" smtClean="0">
                        <a:solidFill>
                          <a:srgbClr val="00B0F0"/>
                        </a:solidFill>
                      </a:rPr>
                      <a:t>  </a:t>
                    </a:r>
                    <a:fld id="{2F301D4E-02E5-423B-9C8D-C158F42800CA}" type="VALUE">
                      <a:rPr lang="ru-RU" sz="2400" baseline="0" smtClean="0">
                        <a:solidFill>
                          <a:srgbClr val="00B0F0"/>
                        </a:solidFill>
                      </a:rPr>
                      <a:pPr>
                        <a:defRPr sz="2400">
                          <a:solidFill>
                            <a:srgbClr val="00B0F0"/>
                          </a:solidFill>
                        </a:defRPr>
                      </a:pPr>
                      <a:t>[ЗНАЧЕНИЕ]</a:t>
                    </a:fld>
                    <a:r>
                      <a:rPr lang="ru-RU" sz="2400" baseline="0" dirty="0" err="1" smtClean="0">
                        <a:solidFill>
                          <a:srgbClr val="00B0F0"/>
                        </a:solidFill>
                      </a:rPr>
                      <a:t>млн.руб</a:t>
                    </a:r>
                    <a:r>
                      <a:rPr lang="ru-RU" sz="2400" baseline="0" dirty="0" smtClean="0">
                        <a:solidFill>
                          <a:srgbClr val="00B0F0"/>
                        </a:solidFill>
                      </a:rPr>
                      <a:t>. </a:t>
                    </a:r>
                    <a:fld id="{28B803E1-FD91-4A2D-8824-E66B51746E57}" type="PERCENTAGE">
                      <a:rPr lang="ru-RU" sz="2400" baseline="0">
                        <a:solidFill>
                          <a:srgbClr val="00B0F0"/>
                        </a:solidFill>
                      </a:rPr>
                      <a:pPr>
                        <a:defRPr sz="2400">
                          <a:solidFill>
                            <a:srgbClr val="00B0F0"/>
                          </a:solidFill>
                        </a:defRPr>
                      </a:pPr>
                      <a:t>[ПРОЦЕНТ]</a:t>
                    </a:fld>
                    <a:endParaRPr lang="ru-RU" sz="2400" baseline="0" dirty="0" smtClean="0">
                      <a:solidFill>
                        <a:srgbClr val="00B0F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01449275362318"/>
                      <c:h val="0.4504195435877754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5893719806763288E-2"/>
                  <c:y val="-2.57631016628685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9D6EF1-EAC0-409C-AE58-8C60BD007E12}" type="CATEGORYNAME">
                      <a:rPr lang="ru-RU" sz="24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; </a:t>
                    </a:r>
                    <a:fld id="{8A54EA07-B747-47F1-9B2E-4E33C09B2BB5}" type="VALUE">
                      <a:rPr lang="ru-RU" sz="2400" baseline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ru-RU" sz="2400" baseline="0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млн.руб</a:t>
                    </a:r>
                    <a:r>
                      <a:rPr lang="ru-RU" sz="24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. </a:t>
                    </a:r>
                    <a:fld id="{EA606675-00B9-4313-9B99-C35BA762164C}" type="PERCENTAGE">
                      <a:rPr lang="ru-RU" sz="24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sz="2400" baseline="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9806768039864583"/>
                  <c:y val="1.45932124785525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872F75E-814F-4A8D-B29F-5E0EE8F70452}" type="CATEGORYNAME">
                      <a:rPr lang="ru-RU" baseline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 </a:t>
                    </a:r>
                    <a:fld id="{57ABF6CA-D601-4365-B42D-178087811122}" type="VALUE">
                      <a:rPr lang="ru-RU" baseline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err="1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млн.руб</a:t>
                    </a:r>
                    <a:r>
                      <a:rPr lang="ru-RU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. </a:t>
                    </a:r>
                    <a:fld id="{D7C4AFA9-2FF6-4336-A013-0594E8EEE605}" type="PERCENTAGE">
                      <a:rPr lang="ru-RU" baseline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baseline="0" dirty="0" smtClean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74637681159415"/>
                      <c:h val="0.4362642019535141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0193236714975844E-2"/>
                  <c:y val="-7.88033473841839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0E878E-8A95-4F83-B9EB-1532042CF58B}" type="CATEGORYNAME">
                      <a:rPr lang="ru-RU" baseline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[ИМЯ КАТЕГОРИИ]</a:t>
                    </a:fld>
                    <a:endParaRPr lang="ru-RU" baseline="0" dirty="0" smtClean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  <a:p>
                    <a:pPr>
                      <a:defRPr sz="24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fld id="{297E3A3A-C601-4169-8FC1-1E23360696EB}" type="VALUE">
                      <a:rPr lang="ru-RU" baseline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err="1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млн.руб</a:t>
                    </a:r>
                    <a:r>
                      <a:rPr lang="ru-RU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. </a:t>
                    </a:r>
                    <a:fld id="{B6F735EA-9BD5-4C83-AB3C-01AA83B342A8}" type="PERCENTAGE">
                      <a:rPr lang="ru-RU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24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baseline="0" dirty="0" smtClean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9106280193236705"/>
                  <c:y val="-4.56355228911388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rgbClr val="FF66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E4C746-EE8C-472D-9E73-BD2B57AEFDDF}" type="CATEGORYNAME">
                      <a:rPr lang="ru-RU" sz="2400" baseline="0" smtClean="0">
                        <a:solidFill>
                          <a:srgbClr val="FF66FF"/>
                        </a:solidFill>
                      </a:rPr>
                      <a:pPr>
                        <a:defRPr sz="2400">
                          <a:solidFill>
                            <a:srgbClr val="FF66FF"/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 dirty="0" smtClean="0">
                        <a:solidFill>
                          <a:srgbClr val="FF66FF"/>
                        </a:solidFill>
                      </a:rPr>
                      <a:t> </a:t>
                    </a:r>
                    <a:fld id="{07880082-729F-4114-9413-08CC83F9161F}" type="VALUE">
                      <a:rPr lang="ru-RU" sz="2400" baseline="0" smtClean="0">
                        <a:solidFill>
                          <a:srgbClr val="FF66FF"/>
                        </a:solidFill>
                      </a:rPr>
                      <a:pPr>
                        <a:defRPr sz="2400">
                          <a:solidFill>
                            <a:srgbClr val="FF66FF"/>
                          </a:solidFill>
                        </a:defRPr>
                      </a:pPr>
                      <a:t>[ЗНАЧЕНИЕ]</a:t>
                    </a:fld>
                    <a:r>
                      <a:rPr lang="ru-RU" sz="2400" baseline="0" dirty="0" err="1" smtClean="0">
                        <a:solidFill>
                          <a:srgbClr val="FF66FF"/>
                        </a:solidFill>
                      </a:rPr>
                      <a:t>млн.руб</a:t>
                    </a:r>
                    <a:r>
                      <a:rPr lang="ru-RU" sz="2400" baseline="0" dirty="0" smtClean="0">
                        <a:solidFill>
                          <a:srgbClr val="FF66FF"/>
                        </a:solidFill>
                      </a:rPr>
                      <a:t>. </a:t>
                    </a:r>
                    <a:fld id="{FBCB67BE-ACCF-4579-8D20-063D932B2DF1}" type="PERCENTAGE">
                      <a:rPr lang="ru-RU" sz="2400" baseline="0" smtClean="0">
                        <a:solidFill>
                          <a:srgbClr val="FF66FF"/>
                        </a:solidFill>
                      </a:rPr>
                      <a:pPr>
                        <a:defRPr sz="2400">
                          <a:solidFill>
                            <a:srgbClr val="FF66FF"/>
                          </a:solidFill>
                        </a:defRPr>
                      </a:pPr>
                      <a:t>[ПРОЦЕНТ]</a:t>
                    </a:fld>
                    <a:endParaRPr lang="ru-RU" sz="2400" baseline="0" dirty="0" smtClean="0">
                      <a:solidFill>
                        <a:srgbClr val="FF66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rgbClr val="FF66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53140096618355"/>
                      <c:h val="0.1739898923475572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Аренда мун. земли и  имущества</c:v>
                </c:pt>
                <c:pt idx="3">
                  <c:v>Продажа мун.земли и имущества</c:v>
                </c:pt>
                <c:pt idx="4">
                  <c:v>Плата за НВОС</c:v>
                </c:pt>
                <c:pt idx="5">
                  <c:v>Прочие налоги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474</c:v>
                </c:pt>
                <c:pt idx="1">
                  <c:v>298.89999999999998</c:v>
                </c:pt>
                <c:pt idx="2">
                  <c:v>510.40000000000003</c:v>
                </c:pt>
                <c:pt idx="3">
                  <c:v>88.9</c:v>
                </c:pt>
                <c:pt idx="4">
                  <c:v>14.7</c:v>
                </c:pt>
                <c:pt idx="5">
                  <c:v>76.59999999999998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4.984981511243864E-2"/>
          <c:y val="2.3069018807753465E-2"/>
          <c:w val="0.93814433166887112"/>
          <c:h val="0.621054497617873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факт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7.6400884118937524E-3"/>
                  <c:y val="-8.66206698727980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640088411893833E-3"/>
                  <c:y val="4.72481839211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мун.земли и имущества</c:v>
                </c:pt>
                <c:pt idx="2">
                  <c:v>Налоги на совокупный доход</c:v>
                </c:pt>
                <c:pt idx="3">
                  <c:v>Плата за негативное воздействие на окружающую среду</c:v>
                </c:pt>
                <c:pt idx="4">
                  <c:v>Продажа мун.земли и имущества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755.3</c:v>
                </c:pt>
                <c:pt idx="1">
                  <c:v>258.89999999999998</c:v>
                </c:pt>
                <c:pt idx="2">
                  <c:v>394.70000000000005</c:v>
                </c:pt>
                <c:pt idx="3">
                  <c:v>153.19999999999999</c:v>
                </c:pt>
                <c:pt idx="4">
                  <c:v>75.5</c:v>
                </c:pt>
                <c:pt idx="5">
                  <c:v>166.09999999999997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ожидаемое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115947322406831E-2"/>
                  <c:y val="-3.5436137940886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8229708152920078E-3"/>
                  <c:y val="-4.7248183921182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371618025486614E-2"/>
                  <c:y val="-4.33103349363990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14412016991075E-2"/>
                  <c:y val="-7.087227588177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280176823787345E-2"/>
                  <c:y val="-7.087227588177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мун.земли и имущества</c:v>
                </c:pt>
                <c:pt idx="2">
                  <c:v>Налоги на совокупный доход</c:v>
                </c:pt>
                <c:pt idx="3">
                  <c:v>Плата за негативное воздействие на окружающую среду</c:v>
                </c:pt>
                <c:pt idx="4">
                  <c:v>Продажа мун.земли и имущества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425.8</c:v>
                </c:pt>
                <c:pt idx="1">
                  <c:v>333.5</c:v>
                </c:pt>
                <c:pt idx="2">
                  <c:v>283.40000000000003</c:v>
                </c:pt>
                <c:pt idx="3">
                  <c:v>65</c:v>
                </c:pt>
                <c:pt idx="4">
                  <c:v>83.699999999999989</c:v>
                </c:pt>
                <c:pt idx="5">
                  <c:v>63.3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прогноз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695283710686955E-2"/>
                  <c:y val="-1.181204598029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45720600849553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834677252672252E-2"/>
                  <c:y val="-1.1812045980295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188735622088477E-2"/>
                  <c:y val="-7.087227588177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6400884118937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9468912445875742E-2"/>
                  <c:y val="-1.417445517635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мун.земли и имущества</c:v>
                </c:pt>
                <c:pt idx="2">
                  <c:v>Налоги на совокупный доход</c:v>
                </c:pt>
                <c:pt idx="3">
                  <c:v>Плата за негативное воздействие на окружающую среду</c:v>
                </c:pt>
                <c:pt idx="4">
                  <c:v>Продажа мун.земли и имущества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474</c:v>
                </c:pt>
                <c:pt idx="1">
                  <c:v>510.40000000000003</c:v>
                </c:pt>
                <c:pt idx="2">
                  <c:v>298.89999999999998</c:v>
                </c:pt>
                <c:pt idx="3">
                  <c:v>14.7</c:v>
                </c:pt>
                <c:pt idx="4">
                  <c:v>88.9</c:v>
                </c:pt>
                <c:pt idx="5">
                  <c:v>76.600000000000009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12402856"/>
        <c:axId val="212402464"/>
        <c:axId val="0"/>
      </c:bar3DChart>
      <c:catAx>
        <c:axId val="21240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402464"/>
        <c:crosses val="autoZero"/>
        <c:auto val="1"/>
        <c:lblAlgn val="ctr"/>
        <c:lblOffset val="100"/>
        <c:noMultiLvlLbl val="0"/>
      </c:catAx>
      <c:valAx>
        <c:axId val="21240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40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02453485572849"/>
          <c:y val="1.8809613628906065E-2"/>
          <c:w val="0.4597546514427151"/>
          <c:h val="7.1275745609825247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расходов Дмитровского муниципального района на 2014-2017 г.г. за счет собственных доходов и межбюджетных трансфертов из бюджетов других уровней </a:t>
            </a:r>
            <a:r>
              <a:rPr lang="ru-RU" b="0"/>
              <a:t>(млн.руб.)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40000"/>
            <a:lumOff val="60000"/>
          </a:schemeClr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27539837211182"/>
          <c:y val="0.10463255230852606"/>
          <c:w val="0.88537720326441316"/>
          <c:h val="0.806176072794589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обл._2!$A$4</c:f>
              <c:strCache>
                <c:ptCount val="1"/>
                <c:pt idx="0">
                  <c:v>Объем расходов - Всего</c:v>
                </c:pt>
              </c:strCache>
            </c:strRef>
          </c:tx>
          <c:spPr>
            <a:gradFill>
              <a:gsLst>
                <a:gs pos="16000">
                  <a:srgbClr val="9933FF"/>
                </a:gs>
                <a:gs pos="37000">
                  <a:srgbClr val="9933FF"/>
                </a:gs>
                <a:gs pos="100000">
                  <a:schemeClr val="accent3">
                    <a:lumMod val="100000"/>
                  </a:schemeClr>
                </a:gs>
              </a:gsLst>
              <a:lin ang="2700000" scaled="1"/>
            </a:gradFill>
            <a:ln>
              <a:solidFill>
                <a:srgbClr val="9900CC"/>
              </a:solidFill>
            </a:ln>
            <a:effectLst/>
            <a:sp3d>
              <a:contourClr>
                <a:srgbClr val="9900CC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16000">
                    <a:srgbClr val="9933FF"/>
                  </a:gs>
                  <a:gs pos="37000">
                    <a:srgbClr val="9933FF"/>
                  </a:gs>
                  <a:gs pos="100000">
                    <a:schemeClr val="accent3">
                      <a:lumMod val="100000"/>
                    </a:schemeClr>
                  </a:gs>
                </a:gsLst>
                <a:lin ang="2700000" scaled="1"/>
                <a:tileRect/>
              </a:gradFill>
              <a:ln>
                <a:solidFill>
                  <a:srgbClr val="9900CC"/>
                </a:solidFill>
              </a:ln>
              <a:effectLst/>
              <a:sp3d>
                <a:contourClr>
                  <a:srgbClr val="9900CC"/>
                </a:contourClr>
              </a:sp3d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16000">
                    <a:srgbClr val="9933FF"/>
                  </a:gs>
                  <a:gs pos="37000">
                    <a:srgbClr val="9933FF"/>
                  </a:gs>
                  <a:gs pos="100000">
                    <a:schemeClr val="accent3">
                      <a:lumMod val="100000"/>
                    </a:schemeClr>
                  </a:gs>
                </a:gsLst>
                <a:lin ang="2700000" scaled="1"/>
                <a:tileRect/>
              </a:gradFill>
              <a:ln>
                <a:solidFill>
                  <a:srgbClr val="9900CC"/>
                </a:solidFill>
              </a:ln>
              <a:effectLst/>
              <a:sp3d>
                <a:contourClr>
                  <a:srgbClr val="9900CC"/>
                </a:contourClr>
              </a:sp3d>
            </c:spPr>
          </c:dPt>
          <c:dLbls>
            <c:dLbl>
              <c:idx val="0"/>
              <c:layout>
                <c:manualLayout>
                  <c:x val="-1.1229898605027476E-2"/>
                  <c:y val="-1.4489730808653118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8624084477576E-2"/>
                  <c:y val="-1.6281850338567539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обл._2!$B$3:$E$3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обл._2!$B$4:$E$4</c:f>
              <c:numCache>
                <c:formatCode>General</c:formatCode>
                <c:ptCount val="4"/>
                <c:pt idx="0">
                  <c:v>4442.8999999999996</c:v>
                </c:pt>
                <c:pt idx="1">
                  <c:v>3732.3</c:v>
                </c:pt>
                <c:pt idx="2">
                  <c:v>3491.9</c:v>
                </c:pt>
                <c:pt idx="3">
                  <c:v>3495.6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обл._2!$A$5</c:f>
              <c:strCache>
                <c:ptCount val="1"/>
                <c:pt idx="0">
                  <c:v>в т.ч.: на исполнение полномочий области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FFFF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2399390818393173E-2"/>
                  <c:y val="-3.613643904912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176929530974475E-2"/>
                  <c:y val="-3.7925718903027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637496355361426E-2"/>
                  <c:y val="-3.2457496794360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4119536694132E-2"/>
                  <c:y val="-3.426069106071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обл._2!$B$3:$E$3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обл._2!$B$5:$E$5</c:f>
              <c:numCache>
                <c:formatCode>General</c:formatCode>
                <c:ptCount val="4"/>
                <c:pt idx="0">
                  <c:v>2445.1999999999998</c:v>
                </c:pt>
                <c:pt idx="1">
                  <c:v>2171.4</c:v>
                </c:pt>
                <c:pt idx="2">
                  <c:v>2005.9</c:v>
                </c:pt>
                <c:pt idx="3">
                  <c:v>1982.8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обл._2!$A$6</c:f>
              <c:strCache>
                <c:ptCount val="1"/>
                <c:pt idx="0">
                  <c:v>в т.ч.: на исполнение полномочий района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FF00"/>
              </a:solidFill>
            </a:ln>
            <a:effectLst/>
            <a:sp3d>
              <a:contourClr>
                <a:srgbClr val="00FF00"/>
              </a:contourClr>
            </a:sp3d>
          </c:spPr>
          <c:invertIfNegative val="0"/>
          <c:dLbls>
            <c:dLbl>
              <c:idx val="0"/>
              <c:layout>
                <c:manualLayout>
                  <c:x val="2.8666712287966349E-2"/>
                  <c:y val="-9.10243946627153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9857547760439012E-2"/>
                  <c:y val="-3.4313727581425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127713429740592E-2"/>
                  <c:y val="-1.4425554130827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84347319006807E-2"/>
                  <c:y val="-1.0819165598120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обл._2!$B$3:$E$3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обл._2!$B$6:$E$6</c:f>
              <c:numCache>
                <c:formatCode>General</c:formatCode>
                <c:ptCount val="4"/>
                <c:pt idx="0">
                  <c:v>1631.6</c:v>
                </c:pt>
                <c:pt idx="1">
                  <c:v>1560.5</c:v>
                </c:pt>
                <c:pt idx="2">
                  <c:v>1486</c:v>
                </c:pt>
                <c:pt idx="3">
                  <c:v>1512.8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обл._2!$A$7</c:f>
              <c:strCache>
                <c:ptCount val="1"/>
                <c:pt idx="0">
                  <c:v>в т.ч.: на исполнение полномочий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431519520654783E-2"/>
                  <c:y val="-1.6228748397180373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обл._2!$B$3:$E$3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обл._2!$B$7:$E$7</c:f>
              <c:numCache>
                <c:formatCode>General</c:formatCode>
                <c:ptCount val="4"/>
                <c:pt idx="0">
                  <c:v>366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527216"/>
        <c:axId val="141527608"/>
        <c:axId val="0"/>
      </c:bar3DChart>
      <c:catAx>
        <c:axId val="14152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1527608"/>
        <c:crosses val="autoZero"/>
        <c:auto val="1"/>
        <c:lblAlgn val="ctr"/>
        <c:lblOffset val="100"/>
        <c:noMultiLvlLbl val="0"/>
      </c:catAx>
      <c:valAx>
        <c:axId val="141527608"/>
        <c:scaling>
          <c:orientation val="minMax"/>
          <c:max val="9500"/>
        </c:scaling>
        <c:delete val="0"/>
        <c:axPos val="l"/>
        <c:numFmt formatCode="_-* #,##0.0_р_._-;\-* #,##0.0_р_._-;_-* &quot;-&quot;?_р_._-;_-@_-" sourceLinked="0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1527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044776119402981"/>
          <c:y val="0.17162162162162162"/>
          <c:w val="0.31809701492537312"/>
          <c:h val="0.26621621621621622"/>
        </c:manualLayout>
      </c:layout>
      <c:overlay val="0"/>
    </c:legend>
    <c:plotVisOnly val="0"/>
    <c:dispBlanksAs val="zero"/>
    <c:showDLblsOverMax val="0"/>
  </c:chart>
  <c:spPr>
    <a:gradFill>
      <a:gsLst>
        <a:gs pos="0">
          <a:srgbClr val="FFFFCC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Объем инвестиций в бюджете Дмитровского муниципального района на 2014-2017 г.г. </a:t>
            </a:r>
            <a:r>
              <a:rPr lang="ru-RU" b="0"/>
              <a:t>(млн.руб.)</a:t>
            </a:r>
          </a:p>
        </c:rich>
      </c:tx>
      <c:overlay val="0"/>
    </c:title>
    <c:autoTitleDeleted val="0"/>
    <c:view3D>
      <c:rotX val="30"/>
      <c:rotY val="30"/>
      <c:depthPercent val="100"/>
      <c:rAngAx val="1"/>
    </c:view3D>
    <c:floor>
      <c:thickness val="0"/>
      <c:spPr>
        <a:solidFill>
          <a:schemeClr val="accent1">
            <a:lumMod val="40000"/>
            <a:lumOff val="60000"/>
          </a:schemeClr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10227539837211182"/>
          <c:y val="0.11366248061942749"/>
          <c:w val="0.88537720326441316"/>
          <c:h val="0.797146144483688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'мест._4-кап'!$B$4</c:f>
              <c:strCache>
                <c:ptCount val="1"/>
                <c:pt idx="0">
                  <c:v>Бюджетные инвестиции - всего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9900CC"/>
              </a:solidFill>
            </a:ln>
            <a:effectLst/>
            <a:sp3d>
              <a:contourClr>
                <a:srgbClr val="9900CC"/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3.6134748463273608E-2"/>
                  <c:y val="-1.8477935192417983E-3"/>
                </c:manualLayout>
              </c:layout>
              <c:numFmt formatCode="#\ ##0.0_ ;\-#\ ##0.0\ " sourceLinked="0"/>
              <c:spPr>
                <a:noFill/>
                <a:ln w="25400">
                  <a:solidFill>
                    <a:schemeClr val="tx1">
                      <a:lumMod val="15000"/>
                      <a:lumOff val="85000"/>
                    </a:schemeClr>
                  </a:solidFill>
                </a:ln>
              </c:spPr>
              <c:txPr>
                <a:bodyPr rot="-540000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70012785320363E-2"/>
                  <c:y val="-3.4341741689728533E-2"/>
                </c:manualLayout>
              </c:layout>
              <c:numFmt formatCode="#\ ##0.0_ ;\-#\ ##0.0\ " sourceLinked="0"/>
              <c:spPr>
                <a:noFill/>
                <a:ln w="25400">
                  <a:solidFill>
                    <a:schemeClr val="tx1">
                      <a:lumMod val="15000"/>
                      <a:lumOff val="85000"/>
                    </a:schemeClr>
                  </a:solidFill>
                </a:ln>
              </c:spPr>
              <c:txPr>
                <a:bodyPr rot="-540000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971509552087747E-3"/>
                  <c:y val="-3.0701756257064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786321640657877E-3"/>
                  <c:y val="-1.264189963526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\ ##0.0_ ;\-#\ ##0.0\ " sourceLinked="0"/>
            <c:spPr>
              <a:noFill/>
              <a:ln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txPr>
              <a:bodyPr rot="-5400000" wrap="square" lIns="38100" tIns="19050" rIns="38100" bIns="19050" anchor="ctr">
                <a:spAutoFit/>
              </a:bodyPr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'мест._4-кап'!$C$3:$F$3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'мест._4-кап'!$C$4:$F$4</c:f>
              <c:numCache>
                <c:formatCode>#,##0.0_ ;\-#,##0.0\ </c:formatCode>
                <c:ptCount val="4"/>
                <c:pt idx="0">
                  <c:v>962.5</c:v>
                </c:pt>
                <c:pt idx="1">
                  <c:v>224.2</c:v>
                </c:pt>
                <c:pt idx="2">
                  <c:v>45.7</c:v>
                </c:pt>
                <c:pt idx="3">
                  <c:v>23.5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'мест._4-кап'!$B$5</c:f>
              <c:strCache>
                <c:ptCount val="1"/>
                <c:pt idx="0">
                  <c:v>в т.ч.: за счет областных средств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FFFF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9777069041613284E-3"/>
                  <c:y val="-5.4196349889671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9875071510739637E-3"/>
                  <c:y val="-2.708978493270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187327075033351E-2"/>
                  <c:y val="-2.162163007697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44043961402023E-2"/>
                  <c:y val="-2.161878600506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'мест._4-кап'!$C$3:$F$3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'мест._4-кап'!$C$5:$F$5</c:f>
              <c:numCache>
                <c:formatCode>#,##0.0_ ;\-#,##0.0\ </c:formatCode>
                <c:ptCount val="4"/>
                <c:pt idx="0">
                  <c:v>129.80000000000001</c:v>
                </c:pt>
                <c:pt idx="1">
                  <c:v>195.2</c:v>
                </c:pt>
                <c:pt idx="2">
                  <c:v>35</c:v>
                </c:pt>
                <c:pt idx="3">
                  <c:v>11.7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'мест._4-кап'!$B$6</c:f>
              <c:strCache>
                <c:ptCount val="1"/>
                <c:pt idx="0">
                  <c:v>в т.ч.: за счет федеральных средств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FF00"/>
              </a:solidFill>
            </a:ln>
            <a:effectLst/>
            <a:sp3d>
              <a:contourClr>
                <a:srgbClr val="00FF00"/>
              </a:contourClr>
            </a:sp3d>
          </c:spPr>
          <c:invertIfNegative val="0"/>
          <c:dLbls>
            <c:dLbl>
              <c:idx val="0"/>
              <c:layout>
                <c:manualLayout>
                  <c:x val="8.7236968311700299E-3"/>
                  <c:y val="-3.7998222739464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132476902362332E-2"/>
                  <c:y val="8.1269497001708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23993248031781E-2"/>
                  <c:y val="8.309780862837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0754688204342E-2"/>
                  <c:y val="7.948029136379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'мест._4-кап'!$C$3:$F$3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'мест._4-кап'!$C$6:$F$6</c:f>
              <c:numCache>
                <c:formatCode>General</c:formatCode>
                <c:ptCount val="4"/>
                <c:pt idx="0" formatCode="#,##0.0_ ;\-#,##0.0\ ">
                  <c:v>312.8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'мест._4-кап'!$B$7</c:f>
              <c:strCache>
                <c:ptCount val="1"/>
                <c:pt idx="0">
                  <c:v>в т.ч.: за счет средств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064233500562214E-3"/>
                  <c:y val="-4.6930457180293254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696580410164698E-2"/>
                  <c:y val="8.1269497001708421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7250708580768593E-3"/>
                  <c:y val="7.765752567734785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17948246098819E-2"/>
                  <c:y val="7.765752567734785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5400000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'мест._4-кап'!$C$3:$F$3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'мест._4-кап'!$C$7:$F$7</c:f>
              <c:numCache>
                <c:formatCode>General</c:formatCode>
                <c:ptCount val="4"/>
                <c:pt idx="0" formatCode="#,##0.0_ ;\-#,##0.0\ ">
                  <c:v>182.5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'мест._4-кап'!$B$8</c:f>
              <c:strCache>
                <c:ptCount val="1"/>
                <c:pt idx="0">
                  <c:v>в т.ч.: за счет средств района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4957264328131758E-2"/>
                  <c:y val="-2.889577059488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64386940109798E-2"/>
                  <c:y val="-1.9865842283983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57264328131667E-2"/>
                  <c:y val="-1.4447885297442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710825634120778E-2"/>
                  <c:y val="-1.264189963526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\ ##0.0_ ;\-#\ ##0.0\ " sourceLinked="0"/>
            <c:spPr>
              <a:noFill/>
              <a:ln>
                <a:gradFill>
                  <a:gsLst>
                    <a:gs pos="25000">
                      <a:schemeClr val="accent1">
                        <a:lumMod val="5000"/>
                        <a:lumOff val="95000"/>
                        <a:alpha val="94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</c:spPr>
            <c:txPr>
              <a:bodyPr rot="-540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'мест._4-кап'!$C$3:$F$3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'мест._4-кап'!$C$8:$F$8</c:f>
              <c:numCache>
                <c:formatCode>#,##0.0_ ;\-#,##0.0\ </c:formatCode>
                <c:ptCount val="4"/>
                <c:pt idx="0">
                  <c:v>337.4</c:v>
                </c:pt>
                <c:pt idx="1">
                  <c:v>29</c:v>
                </c:pt>
                <c:pt idx="2">
                  <c:v>10.7</c:v>
                </c:pt>
                <c:pt idx="3">
                  <c:v>11.8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9"/>
        <c:gapDepth val="0"/>
        <c:shape val="box"/>
        <c:axId val="141771136"/>
        <c:axId val="141771528"/>
        <c:axId val="0"/>
      </c:bar3DChart>
      <c:catAx>
        <c:axId val="14177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1771528"/>
        <c:crossesAt val="1"/>
        <c:auto val="1"/>
        <c:lblAlgn val="ctr"/>
        <c:lblOffset val="100"/>
        <c:noMultiLvlLbl val="0"/>
      </c:catAx>
      <c:valAx>
        <c:axId val="141771528"/>
        <c:scaling>
          <c:orientation val="minMax"/>
        </c:scaling>
        <c:delete val="0"/>
        <c:axPos val="l"/>
        <c:numFmt formatCode="_-* #,##0.0_р_._-;\-* #,##0.0_р_._-;_-* &quot;-&quot;?_р_._-;_-@_-" sourceLinked="0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1771136"/>
        <c:crosses val="autoZero"/>
        <c:crossBetween val="between"/>
      </c:valAx>
      <c:spPr>
        <a:noFill/>
        <a:ln w="25400">
          <a:solidFill>
            <a:schemeClr val="tx1">
              <a:lumMod val="15000"/>
              <a:lumOff val="85000"/>
            </a:schemeClr>
          </a:solidFill>
        </a:ln>
        <a:effectLst>
          <a:softEdge rad="50800"/>
        </a:effectLst>
      </c:spPr>
    </c:plotArea>
    <c:plotVisOnly val="0"/>
    <c:dispBlanksAs val="zero"/>
    <c:showDLblsOverMax val="0"/>
  </c:chart>
  <c:spPr>
    <a:gradFill>
      <a:gsLst>
        <a:gs pos="30000">
          <a:srgbClr val="FFFFCC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7200000" scaled="0"/>
      </a:gradFill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953090673242869"/>
          <c:y val="0.12816363840762535"/>
          <c:w val="0.64504957020434139"/>
          <c:h val="0.778241616072032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Табл._Доля!$C$5</c:f>
              <c:strCache>
                <c:ptCount val="1"/>
                <c:pt idx="0">
                  <c:v>ВСЕГО 
расходов</c:v>
                </c:pt>
              </c:strCache>
            </c:strRef>
          </c:tx>
          <c:spPr>
            <a:solidFill>
              <a:srgbClr val="00FFFF"/>
            </a:soli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5116611780936866E-3"/>
                  <c:y val="-1.80041148617163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Табл._Доля!$B$6:$B$9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Табл._Доля!$C$6:$C$9</c:f>
              <c:numCache>
                <c:formatCode>_-* #,##0.0_р_._-;\-* #,##0.0_р_._-;_-* "-"??_р_._-;_-@_-</c:formatCode>
                <c:ptCount val="4"/>
                <c:pt idx="0">
                  <c:v>4076.9</c:v>
                </c:pt>
                <c:pt idx="1">
                  <c:v>3732.3</c:v>
                </c:pt>
                <c:pt idx="2">
                  <c:v>3491.9</c:v>
                </c:pt>
                <c:pt idx="3">
                  <c:v>3495.6</c:v>
                </c:pt>
              </c:numCache>
            </c:numRef>
          </c:val>
        </c:ser>
        <c:ser>
          <c:idx val="0"/>
          <c:order val="1"/>
          <c:tx>
            <c:strRef>
              <c:f>Табл._Доля!$D$5</c:f>
              <c:strCache>
                <c:ptCount val="1"/>
                <c:pt idx="0">
                  <c:v>в том числе, 
программно-целевым методом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Табл._Доля!$B$6:$B$9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Табл._Доля!$D$6:$D$9</c:f>
              <c:numCache>
                <c:formatCode>_-* #,##0.0_р_._-;\-* #,##0.0_р_._-;_-* "-"??_р_._-;_-@_-</c:formatCode>
                <c:ptCount val="4"/>
                <c:pt idx="0">
                  <c:v>3725</c:v>
                </c:pt>
                <c:pt idx="1">
                  <c:v>3587.5</c:v>
                </c:pt>
                <c:pt idx="2">
                  <c:v>3345.3</c:v>
                </c:pt>
                <c:pt idx="3">
                  <c:v>3344.6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41772312"/>
        <c:axId val="141772704"/>
      </c:barChart>
      <c:catAx>
        <c:axId val="141772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1772704"/>
        <c:crosses val="autoZero"/>
        <c:auto val="1"/>
        <c:lblAlgn val="ctr"/>
        <c:lblOffset val="100"/>
        <c:noMultiLvlLbl val="0"/>
      </c:catAx>
      <c:valAx>
        <c:axId val="141772704"/>
        <c:scaling>
          <c:orientation val="minMax"/>
        </c:scaling>
        <c:delete val="0"/>
        <c:axPos val="l"/>
        <c:numFmt formatCode="_-* #,##0.0_р_._-;\-* #,##0.0_р_._-;_-* &quot;-&quot;??_р_.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1772312"/>
        <c:crosses val="autoZero"/>
        <c:crossBetween val="between"/>
      </c:valAx>
      <c:spPr>
        <a:solidFill>
          <a:srgbClr val="FFFAEB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1.4111006585136407E-2"/>
          <c:y val="0.65856950067476383"/>
          <c:w val="0.20978363123236124"/>
          <c:h val="0.24831309041835359"/>
        </c:manualLayout>
      </c:layout>
      <c:overlay val="0"/>
      <c:spPr>
        <a:solidFill>
          <a:srgbClr val="FFFAEB"/>
        </a:solidFill>
      </c:spPr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2700000" scaled="1"/>
      <a:tileRect/>
    </a:gradFill>
    <a:ln w="9525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  <a:effectLst>
      <a:glow rad="546100">
        <a:schemeClr val="accent2">
          <a:satMod val="175000"/>
          <a:alpha val="40000"/>
        </a:schemeClr>
      </a:glow>
    </a:effectLst>
    <a:scene3d>
      <a:camera prst="orthographicFront"/>
      <a:lightRig rig="threePt" dir="t"/>
    </a:scene3d>
    <a:sp3d prstMaterial="metal">
      <a:bevelT w="0" h="0" prst="coolSlant"/>
      <a:bevelB w="0" h="0" prst="coolSlant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0.02195</cdr:x>
      <cdr:y>0.43441</cdr:y>
    </cdr:from>
    <cdr:to>
      <cdr:x>0.1121</cdr:x>
      <cdr:y>0.48216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1157" y="3139807"/>
          <a:ext cx="914400" cy="330506"/>
        </a:xfrm>
        <a:prstGeom xmlns:a="http://schemas.openxmlformats.org/drawingml/2006/main" prst="rect">
          <a:avLst/>
        </a:prstGeom>
        <a:solidFill xmlns:a="http://schemas.openxmlformats.org/drawingml/2006/main">
          <a:srgbClr val="66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/>
            <a:t>Доходы</a:t>
          </a:r>
        </a:p>
      </cdr:txBody>
    </cdr:sp>
  </cdr:relSizeAnchor>
  <cdr:relSizeAnchor xmlns:cdr="http://schemas.openxmlformats.org/drawingml/2006/chartDrawing">
    <cdr:from>
      <cdr:x>0.0198</cdr:x>
      <cdr:y>0.48995</cdr:y>
    </cdr:from>
    <cdr:to>
      <cdr:x>0.12291</cdr:x>
      <cdr:y>0.54085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895" y="3520087"/>
          <a:ext cx="1051393" cy="357514"/>
        </a:xfrm>
        <a:prstGeom xmlns:a="http://schemas.openxmlformats.org/drawingml/2006/main" prst="rect">
          <a:avLst/>
        </a:prstGeom>
        <a:solidFill xmlns:a="http://schemas.openxmlformats.org/drawingml/2006/main">
          <a:srgbClr val="FF66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/>
            <a:t>Расходы</a:t>
          </a:r>
        </a:p>
      </cdr:txBody>
    </cdr:sp>
  </cdr:relSizeAnchor>
  <cdr:relSizeAnchor xmlns:cdr="http://schemas.openxmlformats.org/drawingml/2006/chartDrawing">
    <cdr:from>
      <cdr:x>0.01976</cdr:x>
      <cdr:y>0.55174</cdr:y>
    </cdr:from>
    <cdr:to>
      <cdr:x>0.13448</cdr:x>
      <cdr:y>0.64215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6390" y="3950938"/>
          <a:ext cx="1167189" cy="631087"/>
        </a:xfrm>
        <a:prstGeom xmlns:a="http://schemas.openxmlformats.org/drawingml/2006/main" prst="rect">
          <a:avLst/>
        </a:prstGeom>
        <a:solidFill xmlns:a="http://schemas.openxmlformats.org/drawingml/2006/main">
          <a:srgbClr val="00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/>
            <a:t>Дефицит(-) </a:t>
          </a:r>
        </a:p>
        <a:p xmlns:a="http://schemas.openxmlformats.org/drawingml/2006/main">
          <a:r>
            <a:rPr lang="ru-RU" sz="1400" b="1"/>
            <a:t>профицит(+)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0.73143</cdr:x>
      <cdr:y>4.37445E-7</cdr:y>
    </cdr:from>
    <cdr:to>
      <cdr:x>0.98377</cdr:x>
      <cdr:y>0.6412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8917595" y="3"/>
          <a:ext cx="3076529" cy="4397368"/>
        </a:xfrm>
        <a:prstGeom xmlns:a="http://schemas.openxmlformats.org/drawingml/2006/main" prst="ellipse">
          <a:avLst/>
        </a:prstGeom>
        <a:gradFill xmlns:a="http://schemas.openxmlformats.org/drawingml/2006/main" flip="none" rotWithShape="1">
          <a:gsLst>
            <a:gs pos="93956">
              <a:srgbClr val="FFFFCC"/>
            </a:gs>
            <a:gs pos="1000">
              <a:srgbClr val="D5FFFF"/>
            </a:gs>
            <a:gs pos="58000">
              <a:srgbClr val="CCFFCC"/>
            </a:gs>
            <a:gs pos="43000">
              <a:srgbClr val="FFFFCC"/>
            </a:gs>
            <a:gs pos="82000">
              <a:srgbClr val="E1E7FF"/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>
            <a:lnSpc>
              <a:spcPts val="2000"/>
            </a:lnSpc>
          </a:pPr>
          <a:r>
            <a:rPr lang="ru-RU" sz="1200" b="1" i="1" u="sng" dirty="0">
              <a:solidFill>
                <a:srgbClr val="0000FF"/>
              </a:solidFill>
            </a:rPr>
            <a:t>СЕТЬ ОБРАЗОВАТЕЛЬНЫХ УЧРЕЖДЕНИЙ</a:t>
          </a:r>
          <a:r>
            <a:rPr lang="ru-RU" sz="1200" b="1" u="sng" dirty="0">
              <a:solidFill>
                <a:srgbClr val="0000FF"/>
              </a:solidFill>
            </a:rPr>
            <a:t>:</a:t>
          </a:r>
        </a:p>
        <a:p xmlns:a="http://schemas.openxmlformats.org/drawingml/2006/main">
          <a:pPr algn="ctr">
            <a:lnSpc>
              <a:spcPts val="2100"/>
            </a:lnSpc>
          </a:pPr>
          <a:r>
            <a:rPr lang="ru-RU" sz="1000" b="1" dirty="0" smtClean="0">
              <a:solidFill>
                <a:srgbClr val="0000FF"/>
              </a:solidFill>
            </a:rPr>
            <a:t>53  </a:t>
          </a:r>
          <a:r>
            <a:rPr lang="ru-RU" sz="1000" b="1" dirty="0">
              <a:solidFill>
                <a:srgbClr val="0000FF"/>
              </a:solidFill>
            </a:rPr>
            <a:t>дошкольных учреждения</a:t>
          </a:r>
        </a:p>
        <a:p xmlns:a="http://schemas.openxmlformats.org/drawingml/2006/main">
          <a:pPr algn="ctr">
            <a:lnSpc>
              <a:spcPts val="2000"/>
            </a:lnSpc>
          </a:pPr>
          <a:endParaRPr lang="ru-RU" sz="1000" b="1" dirty="0" smtClean="0">
            <a:solidFill>
              <a:srgbClr val="0000FF"/>
            </a:solidFill>
          </a:endParaRPr>
        </a:p>
        <a:p xmlns:a="http://schemas.openxmlformats.org/drawingml/2006/main">
          <a:pPr algn="ctr">
            <a:lnSpc>
              <a:spcPts val="2000"/>
            </a:lnSpc>
          </a:pPr>
          <a:r>
            <a:rPr lang="ru-RU" sz="1000" b="1" dirty="0" smtClean="0">
              <a:solidFill>
                <a:srgbClr val="0000FF"/>
              </a:solidFill>
            </a:rPr>
            <a:t>43 </a:t>
          </a:r>
          <a:r>
            <a:rPr lang="ru-RU" sz="1000" b="1" dirty="0">
              <a:solidFill>
                <a:srgbClr val="0000FF"/>
              </a:solidFill>
            </a:rPr>
            <a:t>общеобразовательных</a:t>
          </a:r>
          <a:r>
            <a:rPr lang="ru-RU" sz="1000" b="1" baseline="0" dirty="0">
              <a:solidFill>
                <a:srgbClr val="0000FF"/>
              </a:solidFill>
            </a:rPr>
            <a:t> </a:t>
          </a:r>
          <a:r>
            <a:rPr lang="ru-RU" sz="1000" b="1" baseline="0" dirty="0" smtClean="0">
              <a:solidFill>
                <a:srgbClr val="0000FF"/>
              </a:solidFill>
            </a:rPr>
            <a:t>учреждения</a:t>
          </a:r>
        </a:p>
        <a:p xmlns:a="http://schemas.openxmlformats.org/drawingml/2006/main">
          <a:pPr algn="ctr">
            <a:lnSpc>
              <a:spcPts val="2000"/>
            </a:lnSpc>
          </a:pPr>
          <a:endParaRPr lang="ru-RU" sz="1000" b="1" baseline="0" dirty="0">
            <a:solidFill>
              <a:srgbClr val="0000FF"/>
            </a:solidFill>
          </a:endParaRPr>
        </a:p>
        <a:p xmlns:a="http://schemas.openxmlformats.org/drawingml/2006/main">
          <a:pPr marL="228600" indent="-228600" algn="ctr">
            <a:lnSpc>
              <a:spcPts val="2100"/>
            </a:lnSpc>
            <a:buAutoNum type="arabicPlain" startAt="20"/>
          </a:pPr>
          <a:r>
            <a:rPr lang="ru-RU" sz="1000" b="1" baseline="0" dirty="0" smtClean="0">
              <a:solidFill>
                <a:srgbClr val="0000FF"/>
              </a:solidFill>
            </a:rPr>
            <a:t>учреждений дополнительного образования</a:t>
          </a:r>
        </a:p>
        <a:p xmlns:a="http://schemas.openxmlformats.org/drawingml/2006/main">
          <a:pPr marL="228600" indent="-228600" algn="ctr">
            <a:lnSpc>
              <a:spcPts val="2100"/>
            </a:lnSpc>
            <a:buAutoNum type="arabicPlain" startAt="20"/>
          </a:pPr>
          <a:endParaRPr lang="ru-RU" sz="1000" b="1" baseline="0" dirty="0">
            <a:solidFill>
              <a:srgbClr val="0000FF"/>
            </a:solidFill>
          </a:endParaRPr>
        </a:p>
        <a:p xmlns:a="http://schemas.openxmlformats.org/drawingml/2006/main">
          <a:pPr algn="ctr">
            <a:lnSpc>
              <a:spcPts val="2000"/>
            </a:lnSpc>
          </a:pPr>
          <a:r>
            <a:rPr lang="ru-RU" sz="1000" b="1" baseline="0" dirty="0" smtClean="0">
              <a:solidFill>
                <a:srgbClr val="0000FF"/>
              </a:solidFill>
            </a:rPr>
            <a:t>2  </a:t>
          </a:r>
          <a:r>
            <a:rPr lang="ru-RU" sz="1000" b="1" baseline="0" dirty="0">
              <a:solidFill>
                <a:srgbClr val="0000FF"/>
              </a:solidFill>
            </a:rPr>
            <a:t>централизованные бухгалтерии</a:t>
          </a:r>
        </a:p>
        <a:p xmlns:a="http://schemas.openxmlformats.org/drawingml/2006/main">
          <a:pPr algn="ctr">
            <a:lnSpc>
              <a:spcPts val="1900"/>
            </a:lnSpc>
          </a:pPr>
          <a:endParaRPr lang="ru-RU" sz="1000" b="1" dirty="0">
            <a:solidFill>
              <a:srgbClr val="0000FF"/>
            </a:solidFill>
          </a:endParaRPr>
        </a:p>
        <a:p xmlns:a="http://schemas.openxmlformats.org/drawingml/2006/main">
          <a:pPr algn="ctr">
            <a:lnSpc>
              <a:spcPts val="1800"/>
            </a:lnSpc>
          </a:pPr>
          <a:endParaRPr lang="ru-RU" sz="1200" b="1" dirty="0">
            <a:solidFill>
              <a:srgbClr val="0000FF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0.01399</cdr:x>
      <cdr:y>0.08322</cdr:y>
    </cdr:from>
    <cdr:to>
      <cdr:x>0.21073</cdr:x>
      <cdr:y>0.8265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14" y="685799"/>
          <a:ext cx="1992086" cy="5170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0.04413</cdr:x>
      <cdr:y>0.10616</cdr:y>
    </cdr:from>
    <cdr:to>
      <cdr:x>0.25138</cdr:x>
      <cdr:y>0.61028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314" y="859971"/>
          <a:ext cx="2100943" cy="349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0.08744</cdr:x>
      <cdr:y>0.15346</cdr:y>
    </cdr:from>
    <cdr:to>
      <cdr:x>0.17761</cdr:x>
      <cdr:y>0.28509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1743" y="1186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0.02045</cdr:x>
      <cdr:y>0.17969</cdr:y>
    </cdr:from>
    <cdr:to>
      <cdr:x>0.27209</cdr:x>
      <cdr:y>0.61621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30" y="1371600"/>
          <a:ext cx="2547256" cy="3026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0.00718</cdr:x>
      <cdr:y>0.10256</cdr:y>
    </cdr:from>
    <cdr:to>
      <cdr:x>0.285</cdr:x>
      <cdr:y>0.57996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609" y="834552"/>
          <a:ext cx="2812105" cy="3312905"/>
        </a:xfrm>
        <a:prstGeom xmlns:a="http://schemas.openxmlformats.org/drawingml/2006/main" prst="rect">
          <a:avLst/>
        </a:prstGeom>
        <a:solidFill xmlns:a="http://schemas.openxmlformats.org/drawingml/2006/main">
          <a:srgbClr val="FFFAEB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 b="1" i="1" u="sng" baseline="0">
              <a:latin typeface="Arial" panose="020B0604020202020204" pitchFamily="34" charset="0"/>
              <a:cs typeface="Arial" panose="020B0604020202020204" pitchFamily="34" charset="0"/>
            </a:rPr>
            <a:t>Сеть учреждений:</a:t>
          </a:r>
        </a:p>
        <a:p xmlns:a="http://schemas.openxmlformats.org/drawingml/2006/main">
          <a:pPr>
            <a:lnSpc>
              <a:spcPts val="1300"/>
            </a:lnSpc>
          </a:pPr>
          <a:endParaRPr lang="ru-RU" sz="1400" b="1" i="1" baseline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ru-RU" sz="1400" b="1" i="1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МБУ "Музей-заповедник "Дмитровский кремль"           (в 2014 году)</a:t>
          </a:r>
          <a:endParaRPr lang="ru-RU" sz="1400" b="1" i="1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>
            <a:lnSpc>
              <a:spcPts val="2300"/>
            </a:lnSpc>
            <a:spcAft>
              <a:spcPts val="1200"/>
            </a:spcAft>
          </a:pPr>
          <a:r>
            <a:rPr lang="ru-RU" sz="1400" b="1" i="1" u="none" strike="noStrike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МБУ "РИМЦ"Наследие"</a:t>
          </a:r>
        </a:p>
        <a:p xmlns:a="http://schemas.openxmlformats.org/drawingml/2006/main">
          <a:pPr>
            <a:lnSpc>
              <a:spcPct val="100000"/>
            </a:lnSpc>
            <a:spcAft>
              <a:spcPts val="1200"/>
            </a:spcAft>
          </a:pPr>
          <a:r>
            <a:rPr lang="ru-RU" sz="1400" b="1" i="1" u="none" strike="noStrike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МБУК "Дмитровская центральная межпоселенческая библиотека"</a:t>
          </a:r>
        </a:p>
        <a:p xmlns:a="http://schemas.openxmlformats.org/drawingml/2006/main">
          <a:pPr>
            <a:lnSpc>
              <a:spcPts val="1300"/>
            </a:lnSpc>
            <a:spcAft>
              <a:spcPts val="1200"/>
            </a:spcAft>
          </a:pPr>
          <a:r>
            <a:rPr lang="ru-RU" sz="1400" b="1" i="1" u="none" strike="noStrike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МБУ "Централизованная бухгалтерия учреждений культуры"</a:t>
          </a:r>
          <a:r>
            <a:rPr lang="ru-RU" sz="1400" b="1" i="1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cdr:txBody>
    </cdr:sp>
  </cdr:relSizeAnchor>
  <cdr:relSizeAnchor xmlns:cdr="http://schemas.openxmlformats.org/drawingml/2006/chartDrawing">
    <cdr:from>
      <cdr:x>0.62314</cdr:x>
      <cdr:y>0.20566</cdr:y>
    </cdr:from>
    <cdr:to>
      <cdr:x>0.81453</cdr:x>
      <cdr:y>0.24879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299200" y="1553029"/>
          <a:ext cx="1935480" cy="297180"/>
        </a:xfrm>
        <a:prstGeom xmlns:a="http://schemas.openxmlformats.org/drawingml/2006/main" prst="rect">
          <a:avLst/>
        </a:prstGeom>
        <a:solidFill xmlns:a="http://schemas.openxmlformats.org/drawingml/2006/main">
          <a:srgbClr val="FF99FF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Целевые субсидии:</a:t>
          </a:r>
        </a:p>
      </cdr:txBody>
    </cdr:sp>
  </cdr:relSizeAnchor>
  <cdr:relSizeAnchor xmlns:cdr="http://schemas.openxmlformats.org/drawingml/2006/chartDrawing">
    <cdr:from>
      <cdr:x>0.585</cdr:x>
      <cdr:y>0.2599</cdr:y>
    </cdr:from>
    <cdr:to>
      <cdr:x>0.98949</cdr:x>
      <cdr:y>0.48278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5910943" y="1926771"/>
          <a:ext cx="4093028" cy="15457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0">
              <a:latin typeface="Arial" panose="020B0604020202020204" pitchFamily="34" charset="0"/>
              <a:cs typeface="Arial" panose="020B0604020202020204" pitchFamily="34" charset="0"/>
            </a:rPr>
            <a:t>- компенсация проезда (2014-2017); </a:t>
          </a:r>
        </a:p>
        <a:p xmlns:a="http://schemas.openxmlformats.org/drawingml/2006/main">
          <a:r>
            <a:rPr lang="ru-RU" sz="1400" b="0">
              <a:latin typeface="Arial" panose="020B0604020202020204" pitchFamily="34" charset="0"/>
              <a:cs typeface="Arial" panose="020B0604020202020204" pitchFamily="34" charset="0"/>
            </a:rPr>
            <a:t>- оздоровление</a:t>
          </a:r>
          <a:r>
            <a:rPr lang="ru-RU" sz="1400" b="0" baseline="0">
              <a:latin typeface="Arial" panose="020B0604020202020204" pitchFamily="34" charset="0"/>
              <a:cs typeface="Arial" panose="020B0604020202020204" pitchFamily="34" charset="0"/>
            </a:rPr>
            <a:t> работников (2014-2017);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приобретение лифта для библиотеки (2015);</a:t>
          </a:r>
          <a:endParaRPr lang="ru-RU" sz="14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ru-RU" sz="1400" b="0">
              <a:latin typeface="Arial" panose="020B0604020202020204" pitchFamily="34" charset="0"/>
              <a:cs typeface="Arial" panose="020B0604020202020204" pitchFamily="34" charset="0"/>
            </a:rPr>
            <a:t>- кап.ремонт здания музея (2014);</a:t>
          </a:r>
        </a:p>
        <a:p xmlns:a="http://schemas.openxmlformats.org/drawingml/2006/main">
          <a:r>
            <a:rPr lang="ru-RU" sz="1400" b="0">
              <a:latin typeface="Arial" panose="020B0604020202020204" pitchFamily="34" charset="0"/>
              <a:cs typeface="Arial" panose="020B0604020202020204" pitchFamily="34" charset="0"/>
            </a:rPr>
            <a:t>- поощрение работников(2014);</a:t>
          </a:r>
        </a:p>
        <a:p xmlns:a="http://schemas.openxmlformats.org/drawingml/2006/main">
          <a:r>
            <a:rPr lang="ru-RU" sz="1400" b="0">
              <a:latin typeface="Arial" panose="020B0604020202020204" pitchFamily="34" charset="0"/>
              <a:cs typeface="Arial" panose="020B0604020202020204" pitchFamily="34" charset="0"/>
            </a:rPr>
            <a:t>- доп.мероприятия по укреплению материально-технической базы (2014)</a:t>
          </a:r>
        </a:p>
      </cdr:txBody>
    </cdr:sp>
  </cdr:relSizeAnchor>
  <cdr:relSizeAnchor xmlns:cdr="http://schemas.openxmlformats.org/drawingml/2006/chartDrawing">
    <cdr:from>
      <cdr:x>0.62074</cdr:x>
      <cdr:y>0.14807</cdr:y>
    </cdr:from>
    <cdr:to>
      <cdr:x>0.87521</cdr:x>
      <cdr:y>0.19984</cdr:y>
    </cdr:to>
    <cdr:sp macro="" textlink="">
      <cdr:nvSpPr>
        <cdr:cNvPr id="10" name="TextBox 3"/>
        <cdr:cNvSpPr txBox="1"/>
      </cdr:nvSpPr>
      <cdr:spPr>
        <a:xfrm xmlns:a="http://schemas.openxmlformats.org/drawingml/2006/main">
          <a:off x="6277429" y="1150257"/>
          <a:ext cx="2583543" cy="358140"/>
        </a:xfrm>
        <a:prstGeom xmlns:a="http://schemas.openxmlformats.org/drawingml/2006/main" prst="rect">
          <a:avLst/>
        </a:prstGeom>
        <a:solidFill xmlns:a="http://schemas.openxmlformats.org/drawingml/2006/main">
          <a:srgbClr val="9999FF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Муниципальные услуги</a:t>
          </a:r>
        </a:p>
      </cdr:txBody>
    </cdr:sp>
  </cdr:relSizeAnchor>
  <cdr:relSizeAnchor xmlns:cdr="http://schemas.openxmlformats.org/drawingml/2006/chartDrawing">
    <cdr:from>
      <cdr:x>0.83039</cdr:x>
      <cdr:y>0.51055</cdr:y>
    </cdr:from>
    <cdr:to>
      <cdr:x>0.97439</cdr:x>
      <cdr:y>0.56375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400142" y="3664858"/>
          <a:ext cx="1458775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- 63,8</a:t>
          </a:r>
        </a:p>
      </cdr:txBody>
    </cdr:sp>
  </cdr:relSizeAnchor>
  <cdr:relSizeAnchor xmlns:cdr="http://schemas.openxmlformats.org/drawingml/2006/chartDrawing">
    <cdr:from>
      <cdr:x>0.70172</cdr:x>
      <cdr:y>0.51672</cdr:y>
    </cdr:from>
    <cdr:to>
      <cdr:x>0.84597</cdr:x>
      <cdr:y>0.56992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093857" y="3708400"/>
          <a:ext cx="1458775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- 63,2</a:t>
          </a:r>
        </a:p>
      </cdr:txBody>
    </cdr:sp>
  </cdr:relSizeAnchor>
  <cdr:relSizeAnchor xmlns:cdr="http://schemas.openxmlformats.org/drawingml/2006/chartDrawing">
    <cdr:from>
      <cdr:x>0.5709</cdr:x>
      <cdr:y>0.50462</cdr:y>
    </cdr:from>
    <cdr:to>
      <cdr:x>0.71515</cdr:x>
      <cdr:y>0.55707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765800" y="3621315"/>
          <a:ext cx="1458775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- 64,6</a:t>
          </a:r>
        </a:p>
      </cdr:txBody>
    </cdr:sp>
  </cdr:relSizeAnchor>
  <cdr:relSizeAnchor xmlns:cdr="http://schemas.openxmlformats.org/drawingml/2006/chartDrawing">
    <cdr:from>
      <cdr:x>0.43667</cdr:x>
      <cdr:y>0.17017</cdr:y>
    </cdr:from>
    <cdr:to>
      <cdr:x>0.58117</cdr:x>
      <cdr:y>0.22262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415971" y="1302658"/>
          <a:ext cx="1458775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- 141,9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0.01474</cdr:x>
      <cdr:y>0.09697</cdr:y>
    </cdr:from>
    <cdr:to>
      <cdr:x>0.21223</cdr:x>
      <cdr:y>0.83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14" y="685799"/>
          <a:ext cx="1992086" cy="5170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0.04488</cdr:x>
      <cdr:y>0.12116</cdr:y>
    </cdr:from>
    <cdr:to>
      <cdr:x>0.25313</cdr:x>
      <cdr:y>0.61653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314" y="859971"/>
          <a:ext cx="2100943" cy="349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0.08719</cdr:x>
      <cdr:y>0.16821</cdr:y>
    </cdr:from>
    <cdr:to>
      <cdr:x>0.17761</cdr:x>
      <cdr:y>0.29784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1743" y="1186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0.02045</cdr:x>
      <cdr:y>0.19444</cdr:y>
    </cdr:from>
    <cdr:to>
      <cdr:x>0.27234</cdr:x>
      <cdr:y>0.62346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30" y="1371600"/>
          <a:ext cx="2547256" cy="3026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</cdr:x>
      <cdr:y>0.01351</cdr:y>
    </cdr:from>
    <cdr:to>
      <cdr:x>0.77027</cdr:x>
      <cdr:y>0.09736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202734" y="95250"/>
          <a:ext cx="7605727" cy="591016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4">
                <a:lumMod val="60000"/>
                <a:lumOff val="40000"/>
              </a:schemeClr>
            </a:gs>
            <a:gs pos="23000">
              <a:schemeClr val="accent4">
                <a:lumMod val="60000"/>
                <a:lumOff val="40000"/>
              </a:schemeClr>
            </a:gs>
            <a:gs pos="55000">
              <a:schemeClr val="accent4">
                <a:lumMod val="20000"/>
                <a:lumOff val="80000"/>
              </a:schemeClr>
            </a:gs>
            <a:gs pos="70000">
              <a:schemeClr val="accent4">
                <a:lumMod val="60000"/>
                <a:lumOff val="40000"/>
              </a:schemeClr>
            </a:gs>
            <a:gs pos="88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circle">
            <a:fillToRect l="100000" b="100000"/>
          </a:path>
          <a:tileRect t="-100000" r="-100000"/>
        </a:gra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baseline="0">
              <a:latin typeface="Arial" panose="020B0604020202020204" pitchFamily="34" charset="0"/>
              <a:cs typeface="Arial" panose="020B0604020202020204" pitchFamily="34" charset="0"/>
            </a:rPr>
            <a:t>Динамика расходов бюджета по отрасли "Социальная политика" </a:t>
          </a:r>
        </a:p>
        <a:p xmlns:a="http://schemas.openxmlformats.org/drawingml/2006/main">
          <a:pPr algn="ctr"/>
          <a:r>
            <a:rPr lang="ru-RU" sz="1600" b="1" baseline="0">
              <a:latin typeface="Arial" panose="020B0604020202020204" pitchFamily="34" charset="0"/>
              <a:cs typeface="Arial" panose="020B0604020202020204" pitchFamily="34" charset="0"/>
            </a:rPr>
            <a:t>за 2014-2017 г.г. </a:t>
          </a:r>
          <a:r>
            <a:rPr lang="ru-RU" sz="1400" b="0" baseline="0">
              <a:latin typeface="Arial" panose="020B0604020202020204" pitchFamily="34" charset="0"/>
              <a:cs typeface="Arial" panose="020B0604020202020204" pitchFamily="34" charset="0"/>
            </a:rPr>
            <a:t>(млн. руб.)</a:t>
          </a:r>
        </a:p>
      </cdr:txBody>
    </cdr:sp>
  </cdr:relSizeAnchor>
  <cdr:relSizeAnchor xmlns:cdr="http://schemas.openxmlformats.org/drawingml/2006/chartDrawing">
    <cdr:from>
      <cdr:x>0.83172</cdr:x>
      <cdr:y>0.65844</cdr:y>
    </cdr:from>
    <cdr:to>
      <cdr:x>0.99354</cdr:x>
      <cdr:y>0.73457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411080" y="4644603"/>
          <a:ext cx="1636436" cy="536998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Охрана </a:t>
          </a: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семьи и детства:</a:t>
          </a:r>
        </a:p>
      </cdr:txBody>
    </cdr:sp>
  </cdr:relSizeAnchor>
  <cdr:relSizeAnchor xmlns:cdr="http://schemas.openxmlformats.org/drawingml/2006/chartDrawing">
    <cdr:from>
      <cdr:x>0.84069</cdr:x>
      <cdr:y>0.13272</cdr:y>
    </cdr:from>
    <cdr:to>
      <cdr:x>0.97524</cdr:x>
      <cdr:y>0.23611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501743" y="936172"/>
          <a:ext cx="1360714" cy="729343"/>
        </a:xfrm>
        <a:prstGeom xmlns:a="http://schemas.openxmlformats.org/drawingml/2006/main" prst="rect">
          <a:avLst/>
        </a:prstGeom>
        <a:solidFill xmlns:a="http://schemas.openxmlformats.org/drawingml/2006/main">
          <a:srgbClr val="66FF33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Социальное</a:t>
          </a: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обеспечение </a:t>
          </a: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населения:</a:t>
          </a:r>
        </a:p>
      </cdr:txBody>
    </cdr:sp>
  </cdr:relSizeAnchor>
  <cdr:relSizeAnchor xmlns:cdr="http://schemas.openxmlformats.org/drawingml/2006/chartDrawing">
    <cdr:from>
      <cdr:x>0.51832</cdr:x>
      <cdr:y>0.24685</cdr:y>
    </cdr:from>
    <cdr:to>
      <cdr:x>0.66282</cdr:x>
      <cdr:y>0.29905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6319340" y="1692875"/>
          <a:ext cx="1761744" cy="357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- 157,9</a:t>
          </a:r>
        </a:p>
      </cdr:txBody>
    </cdr:sp>
  </cdr:relSizeAnchor>
  <cdr:relSizeAnchor xmlns:cdr="http://schemas.openxmlformats.org/drawingml/2006/chartDrawing">
    <cdr:from>
      <cdr:x>0.38035</cdr:x>
      <cdr:y>0.18653</cdr:y>
    </cdr:from>
    <cdr:to>
      <cdr:x>0.5246</cdr:x>
      <cdr:y>0.23848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637245" y="1279192"/>
          <a:ext cx="1758696" cy="356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- 180,6</a:t>
          </a:r>
        </a:p>
      </cdr:txBody>
    </cdr:sp>
  </cdr:relSizeAnchor>
  <cdr:relSizeAnchor xmlns:cdr="http://schemas.openxmlformats.org/drawingml/2006/chartDrawing">
    <cdr:from>
      <cdr:x>0.24095</cdr:x>
      <cdr:y>0.17127</cdr:y>
    </cdr:from>
    <cdr:to>
      <cdr:x>0.3852</cdr:x>
      <cdr:y>0.21333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937628" y="1174550"/>
          <a:ext cx="1758696" cy="28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Всего </a:t>
          </a:r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- 185,7</a:t>
          </a:r>
        </a:p>
      </cdr:txBody>
    </cdr:sp>
  </cdr:relSizeAnchor>
  <cdr:relSizeAnchor xmlns:cdr="http://schemas.openxmlformats.org/drawingml/2006/chartDrawing">
    <cdr:from>
      <cdr:x>0.09889</cdr:x>
      <cdr:y>0.18306</cdr:y>
    </cdr:from>
    <cdr:to>
      <cdr:x>0.24264</cdr:x>
      <cdr:y>0.29206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205650" y="1255437"/>
          <a:ext cx="1752600" cy="747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Всего </a:t>
          </a:r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- 164,5</a:t>
          </a:r>
        </a:p>
      </cdr:txBody>
    </cdr:sp>
  </cdr:relSizeAnchor>
  <cdr:relSizeAnchor xmlns:cdr="http://schemas.openxmlformats.org/drawingml/2006/chartDrawing">
    <cdr:from>
      <cdr:x>0.68891</cdr:x>
      <cdr:y>0.24794</cdr:y>
    </cdr:from>
    <cdr:to>
      <cdr:x>1</cdr:x>
      <cdr:y>0.65278</cdr:y>
    </cdr:to>
    <cdr:sp macro="" textlink="">
      <cdr:nvSpPr>
        <cdr:cNvPr id="22" name="TextBox 2"/>
        <cdr:cNvSpPr txBox="1"/>
      </cdr:nvSpPr>
      <cdr:spPr>
        <a:xfrm xmlns:a="http://schemas.openxmlformats.org/drawingml/2006/main">
          <a:off x="6966857" y="1748986"/>
          <a:ext cx="3145972" cy="28556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улучшение жилищных условий граждан и молодых семей, проживающих в сельской местности</a:t>
          </a:r>
          <a:r>
            <a:rPr lang="ru-RU" sz="1400" b="0" baseline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>
              <a:effectLst/>
              <a:latin typeface="Arial" panose="020B0604020202020204" pitchFamily="34" charset="0"/>
              <a:cs typeface="Arial" panose="020B0604020202020204" pitchFamily="34" charset="0"/>
            </a:rPr>
            <a:t>- субвенции на обеспечение жилыми помещениями ветеранов;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субсидии на оплату жилого помещения;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ts val="2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социальная защита населения;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ts val="13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компенсационные выплаты на приобретение школьной и спортивной формы</a:t>
          </a:r>
          <a:endParaRPr lang="ru-RU" sz="140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marL="0" marR="0" indent="0" algn="l" defTabSz="914400" eaLnBrk="1" fontAlgn="auto" latinLnBrk="0" hangingPunct="1">
            <a:lnSpc>
              <a:spcPts val="14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l">
            <a:lnSpc>
              <a:spcPts val="1400"/>
            </a:lnSpc>
          </a:pPr>
          <a:endParaRPr lang="ru-RU" sz="1400" b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0.84141</cdr:x>
      <cdr:y>0.03858</cdr:y>
    </cdr:from>
    <cdr:to>
      <cdr:x>0.97417</cdr:x>
      <cdr:y>0.1142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509000" y="272143"/>
          <a:ext cx="1342570" cy="533400"/>
        </a:xfrm>
        <a:prstGeom xmlns:a="http://schemas.openxmlformats.org/drawingml/2006/main" prst="rect">
          <a:avLst/>
        </a:prstGeom>
        <a:solidFill xmlns:a="http://schemas.openxmlformats.org/drawingml/2006/main">
          <a:srgbClr val="00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Пенсионное</a:t>
          </a: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обеспечение</a:t>
          </a:r>
        </a:p>
      </cdr:txBody>
    </cdr:sp>
  </cdr:relSizeAnchor>
  <cdr:relSizeAnchor xmlns:cdr="http://schemas.openxmlformats.org/drawingml/2006/chartDrawing">
    <cdr:from>
      <cdr:x>0.69088</cdr:x>
      <cdr:y>0.74383</cdr:y>
    </cdr:from>
    <cdr:to>
      <cdr:x>1</cdr:x>
      <cdr:y>0.9784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6974114" y="5246914"/>
          <a:ext cx="3138714" cy="16546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субвенции на обеспечение предоставления жилых помещений детям-сиротам</a:t>
          </a:r>
          <a:r>
            <a:rPr lang="ru-RU" sz="1400" b="0" baseline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>
              <a:effectLst/>
              <a:latin typeface="Arial" panose="020B0604020202020204" pitchFamily="34" charset="0"/>
              <a:cs typeface="Arial" panose="020B0604020202020204" pitchFamily="34" charset="0"/>
            </a:rPr>
            <a:t>- субвенции бюджетам муниципальных образований Московской области на выплату компенсации  родительской платы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l"/>
          <a:endParaRPr lang="ru-RU" sz="1400" b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0.01399</cdr:x>
      <cdr:y>0.08272</cdr:y>
    </cdr:from>
    <cdr:to>
      <cdr:x>0.21173</cdr:x>
      <cdr:y>0.82825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14" y="685799"/>
          <a:ext cx="1992086" cy="5170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0.04413</cdr:x>
      <cdr:y>0.10666</cdr:y>
    </cdr:from>
    <cdr:to>
      <cdr:x>0.25238</cdr:x>
      <cdr:y>0.61128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314" y="859971"/>
          <a:ext cx="2100943" cy="349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0.08719</cdr:x>
      <cdr:y>0.15346</cdr:y>
    </cdr:from>
    <cdr:to>
      <cdr:x>0.17786</cdr:x>
      <cdr:y>0.28559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1743" y="1186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0.0207</cdr:x>
      <cdr:y>0.18069</cdr:y>
    </cdr:from>
    <cdr:to>
      <cdr:x>0.27284</cdr:x>
      <cdr:y>0.61746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30" y="1371600"/>
          <a:ext cx="2547256" cy="3026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0.00646</cdr:x>
      <cdr:y>0.08919</cdr:y>
    </cdr:from>
    <cdr:to>
      <cdr:x>0.27284</cdr:x>
      <cdr:y>0.62542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5314" y="740229"/>
          <a:ext cx="2688772" cy="37120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100"/>
            </a:lnSpc>
          </a:pPr>
          <a:r>
            <a:rPr lang="ru-RU" sz="1400" b="1" u="sng">
              <a:latin typeface="Arial" panose="020B0604020202020204" pitchFamily="34" charset="0"/>
              <a:cs typeface="Arial" panose="020B0604020202020204" pitchFamily="34" charset="0"/>
            </a:rPr>
            <a:t>Сеть учреждений:</a:t>
          </a:r>
        </a:p>
        <a:p xmlns:a="http://schemas.openxmlformats.org/drawingml/2006/main">
          <a:endParaRPr lang="ru-RU" sz="1400">
            <a:effectLst/>
          </a:endParaRPr>
        </a:p>
        <a:p xmlns:a="http://schemas.openxmlformats.org/drawingml/2006/main">
          <a:r>
            <a:rPr lang="ru-RU" sz="1400" b="1" i="1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МУ "Центр развития физической культуры и спорта  - 1</a:t>
          </a:r>
          <a:r>
            <a:rPr lang="ru-RU" sz="1400" b="1" i="1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 xmlns:a="http://schemas.openxmlformats.org/drawingml/2006/main">
          <a:endParaRPr lang="ru-RU" sz="1400" b="1" i="1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ru-RU" sz="1400" b="1" i="1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МУ "Цетрализованная бухгалтерия для осуществления финансово-экономических функций и обеспечения</a:t>
          </a:r>
          <a:endParaRPr lang="ru-RU" sz="1400" b="1" i="1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ru-RU" sz="1400" b="1" i="1" baseline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бюджетного (бухгалтерского) учета учреждений физической культуры и спорта Дмитровского муниципального района - 1</a:t>
          </a:r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0.79498</cdr:x>
      <cdr:y>0.14987</cdr:y>
    </cdr:from>
    <cdr:to>
      <cdr:x>0.9581</cdr:x>
      <cdr:y>0.19483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044544" y="1164771"/>
          <a:ext cx="1654628" cy="304801"/>
        </a:xfrm>
        <a:prstGeom xmlns:a="http://schemas.openxmlformats.org/drawingml/2006/main" prst="rect">
          <a:avLst/>
        </a:prstGeom>
        <a:solidFill xmlns:a="http://schemas.openxmlformats.org/drawingml/2006/main">
          <a:srgbClr val="FF99FF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Соц.поддержка</a:t>
          </a:r>
        </a:p>
      </cdr:txBody>
    </cdr:sp>
  </cdr:relSizeAnchor>
  <cdr:relSizeAnchor xmlns:cdr="http://schemas.openxmlformats.org/drawingml/2006/chartDrawing">
    <cdr:from>
      <cdr:x>0.79498</cdr:x>
      <cdr:y>0.27403</cdr:y>
    </cdr:from>
    <cdr:to>
      <cdr:x>0.96075</cdr:x>
      <cdr:y>0.33931</cdr:y>
    </cdr:to>
    <cdr:sp macro="" textlink="">
      <cdr:nvSpPr>
        <cdr:cNvPr id="10" name="TextBox 3"/>
        <cdr:cNvSpPr txBox="1"/>
      </cdr:nvSpPr>
      <cdr:spPr>
        <a:xfrm xmlns:a="http://schemas.openxmlformats.org/drawingml/2006/main">
          <a:off x="8044544" y="2021145"/>
          <a:ext cx="1676400" cy="449914"/>
        </a:xfrm>
        <a:prstGeom xmlns:a="http://schemas.openxmlformats.org/drawingml/2006/main" prst="rect">
          <a:avLst/>
        </a:prstGeom>
        <a:solidFill xmlns:a="http://schemas.openxmlformats.org/drawingml/2006/main">
          <a:srgbClr val="9999FF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Муниципальные </a:t>
          </a:r>
        </a:p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услуги</a:t>
          </a:r>
        </a:p>
      </cdr:txBody>
    </cdr:sp>
  </cdr:relSizeAnchor>
  <cdr:relSizeAnchor xmlns:cdr="http://schemas.openxmlformats.org/drawingml/2006/chartDrawing">
    <cdr:from>
      <cdr:x>0.80108</cdr:x>
      <cdr:y>0.71821</cdr:y>
    </cdr:from>
    <cdr:to>
      <cdr:x>0.94483</cdr:x>
      <cdr:y>0.77116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106205" y="5090904"/>
          <a:ext cx="1458776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- 25,5</a:t>
          </a:r>
        </a:p>
      </cdr:txBody>
    </cdr:sp>
  </cdr:relSizeAnchor>
  <cdr:relSizeAnchor xmlns:cdr="http://schemas.openxmlformats.org/drawingml/2006/chartDrawing">
    <cdr:from>
      <cdr:x>0.67431</cdr:x>
      <cdr:y>0.72617</cdr:y>
    </cdr:from>
    <cdr:to>
      <cdr:x>0.81856</cdr:x>
      <cdr:y>0.77887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821703" y="5145314"/>
          <a:ext cx="1458776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- 25,1</a:t>
          </a:r>
        </a:p>
      </cdr:txBody>
    </cdr:sp>
  </cdr:relSizeAnchor>
  <cdr:relSizeAnchor xmlns:cdr="http://schemas.openxmlformats.org/drawingml/2006/chartDrawing">
    <cdr:from>
      <cdr:x>0.54457</cdr:x>
      <cdr:y>0.73209</cdr:y>
    </cdr:from>
    <cdr:to>
      <cdr:x>0.68832</cdr:x>
      <cdr:y>0.78504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504571" y="5188827"/>
          <a:ext cx="1458776" cy="36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Всего - 24,8</a:t>
          </a:r>
        </a:p>
      </cdr:txBody>
    </cdr:sp>
  </cdr:relSizeAnchor>
  <cdr:relSizeAnchor xmlns:cdr="http://schemas.openxmlformats.org/drawingml/2006/chartDrawing">
    <cdr:from>
      <cdr:x>0.44566</cdr:x>
      <cdr:y>0.26319</cdr:y>
    </cdr:from>
    <cdr:to>
      <cdr:x>0.58941</cdr:x>
      <cdr:y>0.31614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433539" y="1804974"/>
          <a:ext cx="1752600" cy="363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- 151,1</a:t>
          </a:r>
        </a:p>
      </cdr:txBody>
    </cdr:sp>
  </cdr:relSizeAnchor>
  <cdr:relSizeAnchor xmlns:cdr="http://schemas.openxmlformats.org/drawingml/2006/chartDrawing">
    <cdr:from>
      <cdr:x>0.79498</cdr:x>
      <cdr:y>0.20258</cdr:y>
    </cdr:from>
    <cdr:to>
      <cdr:x>0.95942</cdr:x>
      <cdr:y>0.26194</cdr:y>
    </cdr:to>
    <cdr:sp macro="" textlink="">
      <cdr:nvSpPr>
        <cdr:cNvPr id="15" name="TextBox 3"/>
        <cdr:cNvSpPr txBox="1"/>
      </cdr:nvSpPr>
      <cdr:spPr>
        <a:xfrm xmlns:a="http://schemas.openxmlformats.org/drawingml/2006/main">
          <a:off x="8044544" y="1531257"/>
          <a:ext cx="1665514" cy="4064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>
              <a:latin typeface="Arial" panose="020B0604020202020204" pitchFamily="34" charset="0"/>
              <a:cs typeface="Arial" panose="020B0604020202020204" pitchFamily="34" charset="0"/>
            </a:rPr>
            <a:t>Кап.вложения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0.01399</cdr:x>
      <cdr:y>0.09722</cdr:y>
    </cdr:from>
    <cdr:to>
      <cdr:x>0.21073</cdr:x>
      <cdr:y>0.8285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14" y="685799"/>
          <a:ext cx="1992086" cy="5170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0.04413</cdr:x>
      <cdr:y>0.12191</cdr:y>
    </cdr:from>
    <cdr:to>
      <cdr:x>0.25188</cdr:x>
      <cdr:y>0.61728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314" y="859971"/>
          <a:ext cx="2100943" cy="349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0.08719</cdr:x>
      <cdr:y>0.16821</cdr:y>
    </cdr:from>
    <cdr:to>
      <cdr:x>0.17761</cdr:x>
      <cdr:y>0.29784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1743" y="1186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0.02045</cdr:x>
      <cdr:y>0.19444</cdr:y>
    </cdr:from>
    <cdr:to>
      <cdr:x>0.27234</cdr:x>
      <cdr:y>0.62346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30" y="1371600"/>
          <a:ext cx="2547256" cy="3026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0.0072</cdr:y>
    </cdr:from>
    <cdr:to>
      <cdr:x>0.99462</cdr:x>
      <cdr:y>0.07253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0" y="50801"/>
          <a:ext cx="10058401" cy="4608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baseline="0">
              <a:latin typeface="Arial" panose="020B0604020202020204" pitchFamily="34" charset="0"/>
              <a:cs typeface="Arial" panose="020B0604020202020204" pitchFamily="34" charset="0"/>
            </a:rPr>
            <a:t>Структура доходов бюджета Дмитровского муниципального района на 2014-2017 годы </a:t>
          </a:r>
          <a:r>
            <a:rPr lang="ru-RU" sz="1400" b="0" baseline="0">
              <a:latin typeface="Arial" panose="020B0604020202020204" pitchFamily="34" charset="0"/>
              <a:cs typeface="Arial" panose="020B0604020202020204" pitchFamily="34" charset="0"/>
            </a:rPr>
            <a:t>(млн. руб.)</a:t>
          </a:r>
        </a:p>
      </cdr:txBody>
    </cdr:sp>
  </cdr:relSizeAnchor>
  <cdr:relSizeAnchor xmlns:cdr="http://schemas.openxmlformats.org/drawingml/2006/chartDrawing">
    <cdr:from>
      <cdr:x>0.44313</cdr:x>
      <cdr:y>0.07665</cdr:y>
    </cdr:from>
    <cdr:to>
      <cdr:x>0.46358</cdr:x>
      <cdr:y>0.11523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481284" y="540658"/>
          <a:ext cx="206828" cy="272143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0.44421</cdr:x>
      <cdr:y>0.12294</cdr:y>
    </cdr:from>
    <cdr:to>
      <cdr:x>0.46466</cdr:x>
      <cdr:y>0.16152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492172" y="867229"/>
          <a:ext cx="206828" cy="272143"/>
        </a:xfrm>
        <a:prstGeom xmlns:a="http://schemas.openxmlformats.org/drawingml/2006/main" prst="rect">
          <a:avLst/>
        </a:prstGeom>
        <a:solidFill xmlns:a="http://schemas.openxmlformats.org/drawingml/2006/main">
          <a:srgbClr val="9999FF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0.23187</cdr:x>
      <cdr:y>0.11693</cdr:y>
    </cdr:from>
    <cdr:to>
      <cdr:x>0.37612</cdr:x>
      <cdr:y>0.16888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826977" y="801917"/>
          <a:ext cx="1758696" cy="356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- 4</a:t>
          </a:r>
          <a:r>
            <a:rPr lang="ru-RU" sz="1400" b="1" baseline="0" dirty="0">
              <a:latin typeface="Arial" panose="020B0604020202020204" pitchFamily="34" charset="0"/>
              <a:cs typeface="Arial" panose="020B0604020202020204" pitchFamily="34" charset="0"/>
            </a:rPr>
            <a:t> 141,6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0.54286</cdr:x>
      <cdr:y>0.2221</cdr:y>
    </cdr:from>
    <cdr:to>
      <cdr:x>0.6876</cdr:x>
      <cdr:y>0.27406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618602" y="1523171"/>
          <a:ext cx="1764670" cy="356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- 3 505,5</a:t>
          </a:r>
        </a:p>
      </cdr:txBody>
    </cdr:sp>
  </cdr:relSizeAnchor>
  <cdr:relSizeAnchor xmlns:cdr="http://schemas.openxmlformats.org/drawingml/2006/chartDrawing">
    <cdr:from>
      <cdr:x>0.38634</cdr:x>
      <cdr:y>0.20737</cdr:y>
    </cdr:from>
    <cdr:to>
      <cdr:x>0.53058</cdr:x>
      <cdr:y>0.25932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710310" y="1422148"/>
          <a:ext cx="1758574" cy="356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- 3 635,3</a:t>
          </a:r>
        </a:p>
      </cdr:txBody>
    </cdr:sp>
  </cdr:relSizeAnchor>
  <cdr:relSizeAnchor xmlns:cdr="http://schemas.openxmlformats.org/drawingml/2006/chartDrawing">
    <cdr:from>
      <cdr:x>0.6983</cdr:x>
      <cdr:y>0.22696</cdr:y>
    </cdr:from>
    <cdr:to>
      <cdr:x>0.84304</cdr:x>
      <cdr:y>0.27866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513709" y="1556499"/>
          <a:ext cx="1764670" cy="354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Всего - 3 496,1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0.33763</cdr:x>
      <cdr:y>0.39103</cdr:y>
    </cdr:from>
    <cdr:to>
      <cdr:x>0.7152</cdr:x>
      <cdr:y>0.59328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4246" y="2203809"/>
          <a:ext cx="3068876" cy="1139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200" b="1" dirty="0" smtClean="0"/>
            <a:t>+52,1</a:t>
          </a:r>
        </a:p>
        <a:p xmlns:a="http://schemas.openxmlformats.org/drawingml/2006/main">
          <a:pPr algn="ctr"/>
          <a:r>
            <a:rPr lang="ru-RU" sz="3200" b="1" dirty="0" err="1" smtClean="0"/>
            <a:t>млн.руб</a:t>
          </a:r>
          <a:r>
            <a:rPr lang="ru-RU" sz="3200" b="1" dirty="0" smtClean="0"/>
            <a:t>.</a:t>
          </a:r>
          <a:endParaRPr lang="ru-RU" sz="3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0.55716</cdr:x>
      <cdr:y>0.50489</cdr:y>
    </cdr:from>
    <cdr:to>
      <cdr:x>0.62892</cdr:x>
      <cdr:y>0.55819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93229" y="3614058"/>
          <a:ext cx="729342" cy="37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/>
            <a:t>3491,9</a:t>
          </a:r>
        </a:p>
      </cdr:txBody>
    </cdr:sp>
  </cdr:relSizeAnchor>
  <cdr:relSizeAnchor xmlns:cdr="http://schemas.openxmlformats.org/drawingml/2006/chartDrawing">
    <cdr:from>
      <cdr:x>0.73671</cdr:x>
      <cdr:y>0.48559</cdr:y>
    </cdr:from>
    <cdr:to>
      <cdr:x>0.82561</cdr:x>
      <cdr:y>0.61717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22028" y="34834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0.73671</cdr:x>
      <cdr:y>0.50748</cdr:y>
    </cdr:from>
    <cdr:to>
      <cdr:x>0.82561</cdr:x>
      <cdr:y>0.55819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22029" y="3635829"/>
          <a:ext cx="914400" cy="348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/>
            <a:t>3495,6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0.73671</cdr:x>
      <cdr:y>0.48784</cdr:y>
    </cdr:from>
    <cdr:to>
      <cdr:x>0.82561</cdr:x>
      <cdr:y>0.61942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22028" y="34834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0.66378</cdr:x>
      <cdr:y>0.11134</cdr:y>
    </cdr:from>
    <cdr:to>
      <cdr:x>0.98347</cdr:x>
      <cdr:y>0.16602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70915" y="870857"/>
          <a:ext cx="3254828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FF99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/>
            <a:t>Бюджетные инвестиции - всего</a:t>
          </a:r>
        </a:p>
      </cdr:txBody>
    </cdr:sp>
  </cdr:relSizeAnchor>
  <cdr:relSizeAnchor xmlns:cdr="http://schemas.openxmlformats.org/drawingml/2006/chartDrawing">
    <cdr:from>
      <cdr:x>0.66556</cdr:x>
      <cdr:y>0.17659</cdr:y>
    </cdr:from>
    <cdr:to>
      <cdr:x>0.98002</cdr:x>
      <cdr:y>0.23227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89058" y="1324429"/>
          <a:ext cx="3204028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/>
            <a:t>в</a:t>
          </a:r>
          <a:r>
            <a:rPr lang="ru-RU" sz="1600" b="1" baseline="0"/>
            <a:t> т.ч.: за счет областных средств</a:t>
          </a:r>
          <a:endParaRPr lang="ru-RU" sz="1600" b="1"/>
        </a:p>
      </cdr:txBody>
    </cdr:sp>
  </cdr:relSizeAnchor>
  <cdr:relSizeAnchor xmlns:cdr="http://schemas.openxmlformats.org/drawingml/2006/chartDrawing">
    <cdr:from>
      <cdr:x>0.66663</cdr:x>
      <cdr:y>0.2426</cdr:y>
    </cdr:from>
    <cdr:to>
      <cdr:x>0.98454</cdr:x>
      <cdr:y>0.29828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99944" y="1781629"/>
          <a:ext cx="3236685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00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/>
            <a:t>в</a:t>
          </a:r>
          <a:r>
            <a:rPr lang="ru-RU" sz="1600" b="1" baseline="0"/>
            <a:t> т.ч.: за счет федеральных средств</a:t>
          </a:r>
          <a:endParaRPr lang="ru-RU" sz="1600" b="1"/>
        </a:p>
      </cdr:txBody>
    </cdr:sp>
  </cdr:relSizeAnchor>
  <cdr:relSizeAnchor xmlns:cdr="http://schemas.openxmlformats.org/drawingml/2006/chartDrawing">
    <cdr:from>
      <cdr:x>0.6677</cdr:x>
      <cdr:y>0.31376</cdr:y>
    </cdr:from>
    <cdr:to>
      <cdr:x>0.98109</cdr:x>
      <cdr:y>0.36869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10829" y="2271487"/>
          <a:ext cx="3193141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/>
            <a:t>в</a:t>
          </a:r>
          <a:r>
            <a:rPr lang="ru-RU" sz="1600" b="1" baseline="0"/>
            <a:t> т.ч.: за счет средств поселений</a:t>
          </a:r>
          <a:endParaRPr lang="ru-RU" sz="1600" b="1"/>
        </a:p>
      </cdr:txBody>
    </cdr:sp>
  </cdr:relSizeAnchor>
  <cdr:relSizeAnchor xmlns:cdr="http://schemas.openxmlformats.org/drawingml/2006/chartDrawing">
    <cdr:from>
      <cdr:x>0.66852</cdr:x>
      <cdr:y>0.38237</cdr:y>
    </cdr:from>
    <cdr:to>
      <cdr:x>0.98216</cdr:x>
      <cdr:y>0.43805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821713" y="2750456"/>
          <a:ext cx="3193143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/>
            <a:t>в</a:t>
          </a:r>
          <a:r>
            <a:rPr lang="ru-RU" sz="1600" b="1" baseline="0"/>
            <a:t> т.ч.: за счет средств района</a:t>
          </a:r>
          <a:endParaRPr lang="ru-RU" sz="1600" b="1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0.01399</cdr:x>
      <cdr:y>0.09847</cdr:y>
    </cdr:from>
    <cdr:to>
      <cdr:x>0.21373</cdr:x>
      <cdr:y>0.83025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14" y="685799"/>
          <a:ext cx="1992086" cy="5170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0.04463</cdr:x>
      <cdr:y>0.12366</cdr:y>
    </cdr:from>
    <cdr:to>
      <cdr:x>0.25463</cdr:x>
      <cdr:y>0.61753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314" y="859971"/>
          <a:ext cx="2100943" cy="349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0.08819</cdr:x>
      <cdr:y>0.16996</cdr:y>
    </cdr:from>
    <cdr:to>
      <cdr:x>0.17936</cdr:x>
      <cdr:y>0.29934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1743" y="1186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0.0207</cdr:x>
      <cdr:y>0.19644</cdr:y>
    </cdr:from>
    <cdr:to>
      <cdr:x>0.27534</cdr:x>
      <cdr:y>0.62396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30" y="1371600"/>
          <a:ext cx="2547256" cy="3026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0.02501</cdr:x>
      <cdr:y>0.15169</cdr:y>
    </cdr:from>
    <cdr:to>
      <cdr:x>0.23501</cdr:x>
      <cdr:y>0.38551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0371" y="1055915"/>
          <a:ext cx="2100943" cy="1654628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baseline="0">
              <a:latin typeface="Arial" panose="020B0604020202020204" pitchFamily="34" charset="0"/>
              <a:cs typeface="Arial" panose="020B0604020202020204" pitchFamily="34" charset="0"/>
            </a:rPr>
            <a:t>Количество муниципальных программ:</a:t>
          </a:r>
        </a:p>
        <a:p xmlns:a="http://schemas.openxmlformats.org/drawingml/2006/main"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 2014 </a:t>
          </a:r>
          <a:r>
            <a:rPr lang="ru-RU" sz="1200" b="1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14</a:t>
          </a:r>
        </a:p>
        <a:p xmlns:a="http://schemas.openxmlformats.org/drawingml/2006/main"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В 2015-</a:t>
          </a:r>
          <a:r>
            <a:rPr lang="ru-RU" sz="1400" b="1" baseline="0">
              <a:latin typeface="Arial" panose="020B0604020202020204" pitchFamily="34" charset="0"/>
              <a:cs typeface="Arial" panose="020B0604020202020204" pitchFamily="34" charset="0"/>
            </a:rPr>
            <a:t>2017</a:t>
          </a:r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18</a:t>
          </a:r>
        </a:p>
      </cdr:txBody>
    </cdr:sp>
  </cdr:relSizeAnchor>
  <cdr:relSizeAnchor xmlns:cdr="http://schemas.openxmlformats.org/drawingml/2006/chartDrawing">
    <cdr:from>
      <cdr:x>0.00527</cdr:x>
      <cdr:y>0.0072</cdr:y>
    </cdr:from>
    <cdr:to>
      <cdr:x>0.98493</cdr:x>
      <cdr:y>0.10464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50799" y="50799"/>
          <a:ext cx="9909629" cy="67854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baseline="0">
              <a:latin typeface="Arial" panose="020B0604020202020204" pitchFamily="34" charset="0"/>
              <a:cs typeface="Arial" panose="020B0604020202020204" pitchFamily="34" charset="0"/>
            </a:rPr>
            <a:t>Доля расходов бюджета Дмитровского муниципального района, формируемых в рамках муниципальных программ на 2014-2017 годы </a:t>
          </a:r>
          <a:r>
            <a:rPr lang="ru-RU" sz="1400" b="0" baseline="0">
              <a:latin typeface="Arial" panose="020B0604020202020204" pitchFamily="34" charset="0"/>
              <a:cs typeface="Arial" panose="020B0604020202020204" pitchFamily="34" charset="0"/>
            </a:rPr>
            <a:t>(млн. рублей)</a:t>
          </a:r>
        </a:p>
      </cdr:txBody>
    </cdr:sp>
  </cdr:relSizeAnchor>
  <cdr:relSizeAnchor xmlns:cdr="http://schemas.openxmlformats.org/drawingml/2006/chartDrawing">
    <cdr:from>
      <cdr:x>0.02476</cdr:x>
      <cdr:y>0.68056</cdr:y>
    </cdr:from>
    <cdr:to>
      <cdr:x>0.04521</cdr:x>
      <cdr:y>0.71914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0373" y="4800600"/>
          <a:ext cx="206828" cy="272143"/>
        </a:xfrm>
        <a:prstGeom xmlns:a="http://schemas.openxmlformats.org/drawingml/2006/main" prst="rect">
          <a:avLst/>
        </a:prstGeom>
        <a:solidFill xmlns:a="http://schemas.openxmlformats.org/drawingml/2006/main">
          <a:srgbClr val="00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0.0244</cdr:x>
      <cdr:y>0.80813</cdr:y>
    </cdr:from>
    <cdr:to>
      <cdr:x>0.04485</cdr:x>
      <cdr:y>0.84671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46743" y="5700486"/>
          <a:ext cx="206828" cy="272143"/>
        </a:xfrm>
        <a:prstGeom xmlns:a="http://schemas.openxmlformats.org/drawingml/2006/main" prst="rect">
          <a:avLst/>
        </a:prstGeom>
        <a:solidFill xmlns:a="http://schemas.openxmlformats.org/drawingml/2006/main">
          <a:srgbClr val="FF99FF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0.41635</cdr:x>
      <cdr:y>0.38217</cdr:y>
    </cdr:from>
    <cdr:to>
      <cdr:x>0.4936</cdr:x>
      <cdr:y>0.42847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180114" y="2688773"/>
          <a:ext cx="783771" cy="326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91,4%</a:t>
          </a:r>
        </a:p>
      </cdr:txBody>
    </cdr:sp>
  </cdr:relSizeAnchor>
  <cdr:relSizeAnchor xmlns:cdr="http://schemas.openxmlformats.org/drawingml/2006/chartDrawing">
    <cdr:from>
      <cdr:x>0.57778</cdr:x>
      <cdr:y>0.38808</cdr:y>
    </cdr:from>
    <cdr:to>
      <cdr:x>0.65503</cdr:x>
      <cdr:y>0.43413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820229" y="2728685"/>
          <a:ext cx="783771" cy="326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96,1%</a:t>
          </a:r>
        </a:p>
      </cdr:txBody>
    </cdr:sp>
  </cdr:relSizeAnchor>
  <cdr:relSizeAnchor xmlns:cdr="http://schemas.openxmlformats.org/drawingml/2006/chartDrawing">
    <cdr:from>
      <cdr:x>0.73717</cdr:x>
      <cdr:y>0.39117</cdr:y>
    </cdr:from>
    <cdr:to>
      <cdr:x>0.81442</cdr:x>
      <cdr:y>0.43646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442200" y="2750456"/>
          <a:ext cx="783771" cy="326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95,8%</a:t>
          </a:r>
        </a:p>
      </cdr:txBody>
    </cdr:sp>
  </cdr:relSizeAnchor>
  <cdr:relSizeAnchor xmlns:cdr="http://schemas.openxmlformats.org/drawingml/2006/chartDrawing">
    <cdr:from>
      <cdr:x>0.89896</cdr:x>
      <cdr:y>0.38808</cdr:y>
    </cdr:from>
    <cdr:to>
      <cdr:x>0.97621</cdr:x>
      <cdr:y>0.43413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9085944" y="2728686"/>
          <a:ext cx="783771" cy="326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latin typeface="Arial" panose="020B0604020202020204" pitchFamily="34" charset="0"/>
              <a:cs typeface="Arial" panose="020B0604020202020204" pitchFamily="34" charset="0"/>
            </a:rPr>
            <a:t>95,7%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0.0239</cdr:x>
      <cdr:y>0.09261</cdr:y>
    </cdr:from>
    <cdr:to>
      <cdr:x>0.20726</cdr:x>
      <cdr:y>0.15065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300" y="696383"/>
          <a:ext cx="1873249" cy="4127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/>
            <a:t>2015 год - 3732,3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0.77979</cdr:x>
      <cdr:y>0.08094</cdr:y>
    </cdr:from>
    <cdr:to>
      <cdr:x>0.99888</cdr:x>
      <cdr:y>0.75048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9507200" y="555087"/>
          <a:ext cx="2671145" cy="459167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Сеть дорог общего пользования местного значения сельских поселений</a:t>
          </a:r>
        </a:p>
        <a:p xmlns:a="http://schemas.openxmlformats.org/drawingml/2006/main">
          <a:r>
            <a:rPr lang="ru-RU" sz="1400" b="1" dirty="0">
              <a:latin typeface="+mn-lt"/>
            </a:rPr>
            <a:t> </a:t>
          </a:r>
        </a:p>
        <a:p xmlns:a="http://schemas.openxmlformats.org/drawingml/2006/main"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374,1 </a:t>
          </a:r>
          <a:r>
            <a:rPr lang="ru-RU" sz="1400" b="1" i="0" u="none" strike="noStrike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тыс.кв.м</a:t>
          </a:r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. - площадь дорог с твердым покрытием;</a:t>
          </a:r>
          <a:r>
            <a:rPr lang="ru-RU" sz="1400" b="1" dirty="0">
              <a:latin typeface="+mn-lt"/>
            </a:rPr>
            <a:t> </a:t>
          </a:r>
        </a:p>
        <a:p xmlns:a="http://schemas.openxmlformats.org/drawingml/2006/main">
          <a:endParaRPr lang="ru-RU" sz="1400" b="1" i="0" u="none" strike="noStrike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930,9 </a:t>
          </a:r>
          <a:r>
            <a:rPr lang="ru-RU" sz="1400" b="1" i="0" u="none" strike="noStrike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тыс.кв.м</a:t>
          </a:r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. - площадь дорог с переходным типом покрытия; </a:t>
          </a:r>
          <a:r>
            <a:rPr lang="ru-RU" sz="1400" b="1" dirty="0">
              <a:latin typeface="+mn-lt"/>
            </a:rPr>
            <a:t> </a:t>
          </a:r>
        </a:p>
        <a:p xmlns:a="http://schemas.openxmlformats.org/drawingml/2006/main">
          <a:endParaRPr lang="ru-RU" sz="1400" b="1" i="0" u="none" strike="noStrike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603,7 </a:t>
          </a:r>
          <a:r>
            <a:rPr lang="ru-RU" sz="1400" b="1" i="0" u="none" strike="noStrike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тыс.кв.м</a:t>
          </a:r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. - площадь дорог грунтовых;</a:t>
          </a:r>
          <a:r>
            <a:rPr lang="ru-RU" sz="1400" b="1" dirty="0">
              <a:latin typeface="+mn-lt"/>
            </a:rPr>
            <a:t> </a:t>
          </a:r>
        </a:p>
        <a:p xmlns:a="http://schemas.openxmlformats.org/drawingml/2006/main">
          <a:endParaRPr lang="ru-RU" sz="1400" b="1" i="0" u="none" strike="noStrike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23,29 </a:t>
          </a:r>
          <a:r>
            <a:rPr lang="ru-RU" sz="1400" b="1" i="0" u="none" strike="noStrike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тыс.кв.м</a:t>
          </a:r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. - площадь тротуаров;</a:t>
          </a:r>
          <a:r>
            <a:rPr lang="ru-RU" sz="1400" b="1" dirty="0">
              <a:latin typeface="+mn-lt"/>
            </a:rPr>
            <a:t> </a:t>
          </a:r>
        </a:p>
        <a:p xmlns:a="http://schemas.openxmlformats.org/drawingml/2006/main">
          <a:endParaRPr lang="ru-RU" sz="1400" b="1" i="0" u="none" strike="noStrike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3 шт. - количество светофорных </a:t>
          </a:r>
          <a:r>
            <a:rPr lang="ru-RU" sz="1400" b="1" i="0" u="none" strike="noStrike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обьектов</a:t>
          </a:r>
          <a:r>
            <a:rPr lang="ru-RU" sz="14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;</a:t>
          </a:r>
          <a:r>
            <a:rPr lang="ru-RU" sz="1400" b="1" dirty="0">
              <a:latin typeface="+mn-lt"/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0.72525</cdr:x>
      <cdr:y>0.10211</cdr:y>
    </cdr:from>
    <cdr:to>
      <cdr:x>1</cdr:x>
      <cdr:y>0.32463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425" y="708025"/>
          <a:ext cx="3886200" cy="154305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/>
            <a:t>39564 чел. - численность населения сельских поселений на 01.01.2014г.</a:t>
          </a:r>
        </a:p>
        <a:p xmlns:a="http://schemas.openxmlformats.org/drawingml/2006/main">
          <a:endParaRPr lang="ru-RU" sz="1400" b="1"/>
        </a:p>
        <a:p xmlns:a="http://schemas.openxmlformats.org/drawingml/2006/main">
          <a:r>
            <a:rPr lang="ru-RU" sz="1400" b="1"/>
            <a:t>73,64 га. - площадь мест захоронения (кладбищь) сельских поселений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2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7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7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1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3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7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306B-F819-4F5D-B9DE-EECE983F26D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3D2BA-EBB6-460C-875E-068CDA82A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128" y="702647"/>
            <a:ext cx="11864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Совет депутатов Дмитровского муниципального района Московской области Администрация Дмитровского муниципального района </a:t>
            </a:r>
          </a:p>
          <a:p>
            <a:pPr algn="ctr"/>
            <a:r>
              <a:rPr lang="ru-RU" sz="2800" b="1" dirty="0" smtClean="0"/>
              <a:t>Московской области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7023" y="3320716"/>
            <a:ext cx="105011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Основные параметры бюджета Дмитровского муниципального района Московской области на 2015 год и плановый </a:t>
            </a:r>
            <a:r>
              <a:rPr lang="ru-RU" sz="2800" b="1" smtClean="0"/>
              <a:t>период </a:t>
            </a:r>
          </a:p>
          <a:p>
            <a:pPr algn="ctr"/>
            <a:r>
              <a:rPr lang="ru-RU" sz="2800" b="1" smtClean="0"/>
              <a:t>2016 </a:t>
            </a:r>
            <a:r>
              <a:rPr lang="ru-RU" sz="2800" b="1" dirty="0" smtClean="0"/>
              <a:t>и 2017 годов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4270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458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3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291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73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1046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0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0299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2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24590"/>
              </p:ext>
            </p:extLst>
          </p:nvPr>
        </p:nvGraphicFramePr>
        <p:xfrm>
          <a:off x="0" y="-86628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7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419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8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8902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15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782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5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198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4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730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7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/>
          </p:nvPr>
        </p:nvGraphicFramePr>
        <p:xfrm>
          <a:off x="2032000" y="1360966"/>
          <a:ext cx="8128000" cy="514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58374" y="206752"/>
            <a:ext cx="78599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Динамика налоговых и неналоговых доходов бюджета Дмитровского муниципального района в 2013-2017г.г.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18506" y="1139457"/>
            <a:ext cx="113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63" y="258123"/>
            <a:ext cx="10725220" cy="105186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Влияние изменений бюджетного и налогового законодательства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на объем доходов бюджета Дмитровского муниципального района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в 2015 году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31" name="Диаграмма 30"/>
          <p:cNvGraphicFramePr/>
          <p:nvPr>
            <p:extLst/>
          </p:nvPr>
        </p:nvGraphicFramePr>
        <p:xfrm>
          <a:off x="175364" y="1426866"/>
          <a:ext cx="11566744" cy="534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75364" y="1189973"/>
            <a:ext cx="346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5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Структура налоговых и неналоговых доходов бюджета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Дмитровского муниципального района в 2015 году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198975"/>
          <a:ext cx="10515600" cy="482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58580" y="5550145"/>
            <a:ext cx="6758176" cy="95410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3000">
                <a:schemeClr val="bg1">
                  <a:lumMod val="95000"/>
                </a:schemeClr>
              </a:gs>
              <a:gs pos="83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Всего налоговых и неналоговых доходов</a:t>
            </a:r>
          </a:p>
          <a:p>
            <a:pPr algn="ctr"/>
            <a:r>
              <a:rPr lang="ru-RU" sz="2800" b="1" dirty="0" smtClean="0"/>
              <a:t>  1 463,5млн.руб.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060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84738"/>
            <a:ext cx="10515600" cy="73014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Динамика налоговых и неналоговых доходов 2013-2015г.г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422031" y="1198319"/>
          <a:ext cx="11535507" cy="5375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0418" y="934497"/>
            <a:ext cx="115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55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435957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8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74166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9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746</Words>
  <Application>Microsoft Office PowerPoint</Application>
  <PresentationFormat>Широкоэкранный</PresentationFormat>
  <Paragraphs>160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изменений бюджетного и налогового законодательства  на объем доходов бюджета Дмитровского муниципального района  в 2015 году</vt:lpstr>
      <vt:lpstr>Структура налоговых и неналоговых доходов бюджета  Дмитровского муниципального района в 2015 году</vt:lpstr>
      <vt:lpstr>Динамика налоговых и неналоговых доходов 2013-2015г.г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</dc:creator>
  <cp:lastModifiedBy>Борисов</cp:lastModifiedBy>
  <cp:revision>21</cp:revision>
  <cp:lastPrinted>2014-12-01T11:43:18Z</cp:lastPrinted>
  <dcterms:created xsi:type="dcterms:W3CDTF">2014-12-01T10:21:25Z</dcterms:created>
  <dcterms:modified xsi:type="dcterms:W3CDTF">2014-12-02T07:33:42Z</dcterms:modified>
</cp:coreProperties>
</file>