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319" r:id="rId3"/>
    <p:sldId id="307" r:id="rId4"/>
    <p:sldId id="323" r:id="rId5"/>
    <p:sldId id="311" r:id="rId6"/>
    <p:sldId id="310" r:id="rId7"/>
    <p:sldId id="322" r:id="rId8"/>
    <p:sldId id="321" r:id="rId9"/>
    <p:sldId id="299" r:id="rId10"/>
    <p:sldId id="324" r:id="rId11"/>
  </p:sldIdLst>
  <p:sldSz cx="9144000" cy="6858000" type="screen4x3"/>
  <p:notesSz cx="6769100" cy="9906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77838" indent="-20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57263" indent="-428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436688" indent="-650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914525" indent="-857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FDDB"/>
    <a:srgbClr val="0000CC"/>
    <a:srgbClr val="F2E7F9"/>
    <a:srgbClr val="FF8FB4"/>
    <a:srgbClr val="990033"/>
    <a:srgbClr val="663300"/>
    <a:srgbClr val="FF9900"/>
    <a:srgbClr val="77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2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113" cy="495300"/>
          </a:xfrm>
          <a:prstGeom prst="rect">
            <a:avLst/>
          </a:prstGeom>
        </p:spPr>
        <p:txBody>
          <a:bodyPr vert="horz" lIns="91156" tIns="45578" rIns="91156" bIns="4557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5400" y="0"/>
            <a:ext cx="2932113" cy="495300"/>
          </a:xfrm>
          <a:prstGeom prst="rect">
            <a:avLst/>
          </a:prstGeom>
        </p:spPr>
        <p:txBody>
          <a:bodyPr vert="horz" lIns="91156" tIns="45578" rIns="91156" bIns="4557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373634-BE11-48C9-9A57-39483DA3C952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6" tIns="45578" rIns="91156" bIns="4557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06938"/>
            <a:ext cx="5416550" cy="4456112"/>
          </a:xfrm>
          <a:prstGeom prst="rect">
            <a:avLst/>
          </a:prstGeom>
        </p:spPr>
        <p:txBody>
          <a:bodyPr vert="horz" lIns="91156" tIns="45578" rIns="91156" bIns="4557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2113" cy="495300"/>
          </a:xfrm>
          <a:prstGeom prst="rect">
            <a:avLst/>
          </a:prstGeom>
        </p:spPr>
        <p:txBody>
          <a:bodyPr vert="horz" lIns="91156" tIns="45578" rIns="91156" bIns="4557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5400" y="9409113"/>
            <a:ext cx="2932113" cy="495300"/>
          </a:xfrm>
          <a:prstGeom prst="rect">
            <a:avLst/>
          </a:prstGeom>
        </p:spPr>
        <p:txBody>
          <a:bodyPr vert="horz" wrap="square" lIns="91156" tIns="45578" rIns="91156" bIns="455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AECBE1-7BD1-44FE-A1E8-C467C6CB80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937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838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2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688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4525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721" algn="l" defTabSz="9578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665" algn="l" defTabSz="9578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609" algn="l" defTabSz="9578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554" algn="l" defTabSz="9578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25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54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0675" indent="-2254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9463" indent="-2254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6663" indent="-2254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3863" indent="-2254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1063" indent="-2254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8263" indent="-22542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947A9E-8AFE-46AF-8821-5AB77ADD49B5}" type="slidenum">
              <a:rPr lang="ru-RU" altLang="ru-RU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3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C70677-82B0-484D-8F2D-92981636BA3F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013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9"/>
            <a:ext cx="777239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78944" indent="0" algn="ctr">
              <a:buNone/>
              <a:defRPr/>
            </a:lvl2pPr>
            <a:lvl3pPr marL="957888" indent="0" algn="ctr">
              <a:buNone/>
              <a:defRPr/>
            </a:lvl3pPr>
            <a:lvl4pPr marL="1436833" indent="0" algn="ctr">
              <a:buNone/>
              <a:defRPr/>
            </a:lvl4pPr>
            <a:lvl5pPr marL="1915777" indent="0" algn="ctr">
              <a:buNone/>
              <a:defRPr/>
            </a:lvl5pPr>
            <a:lvl6pPr marL="2394721" indent="0" algn="ctr">
              <a:buNone/>
              <a:defRPr/>
            </a:lvl6pPr>
            <a:lvl7pPr marL="2873665" indent="0" algn="ctr">
              <a:buNone/>
              <a:defRPr/>
            </a:lvl7pPr>
            <a:lvl8pPr marL="3352609" indent="0" algn="ctr">
              <a:buNone/>
              <a:defRPr/>
            </a:lvl8pPr>
            <a:lvl9pPr marL="383155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2C6E-9DCA-4284-AF17-917367A5794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7690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A726-40C8-47CA-B9F1-6E1D5721AC10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0385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1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799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953D-B2AC-472B-A042-B2548EA3068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898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2638-ADE8-4560-A21C-4860447EC34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10689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399" cy="136207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7"/>
            <a:ext cx="7772399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44" indent="0">
              <a:buNone/>
              <a:defRPr sz="2000"/>
            </a:lvl2pPr>
            <a:lvl3pPr marL="957888" indent="0">
              <a:buNone/>
              <a:defRPr sz="1600"/>
            </a:lvl3pPr>
            <a:lvl4pPr marL="1436833" indent="0">
              <a:buNone/>
              <a:defRPr sz="1400"/>
            </a:lvl4pPr>
            <a:lvl5pPr marL="1915777" indent="0">
              <a:buNone/>
              <a:defRPr sz="1400"/>
            </a:lvl5pPr>
            <a:lvl6pPr marL="2394721" indent="0">
              <a:buNone/>
              <a:defRPr sz="1400"/>
            </a:lvl6pPr>
            <a:lvl7pPr marL="2873665" indent="0">
              <a:buNone/>
              <a:defRPr sz="1400"/>
            </a:lvl7pPr>
            <a:lvl8pPr marL="3352609" indent="0">
              <a:buNone/>
              <a:defRPr sz="1400"/>
            </a:lvl8pPr>
            <a:lvl9pPr marL="383155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55E29-7FE9-4C4E-9A7E-332DA006071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9852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599" cy="452596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600201"/>
            <a:ext cx="4038599" cy="452596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BE00-8375-4F82-A677-82E6EEE1FE0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6180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4" indent="0">
              <a:buNone/>
              <a:defRPr sz="2100" b="1"/>
            </a:lvl2pPr>
            <a:lvl3pPr marL="957888" indent="0">
              <a:buNone/>
              <a:defRPr sz="2000" b="1"/>
            </a:lvl3pPr>
            <a:lvl4pPr marL="1436833" indent="0">
              <a:buNone/>
              <a:defRPr sz="1600" b="1"/>
            </a:lvl4pPr>
            <a:lvl5pPr marL="1915777" indent="0">
              <a:buNone/>
              <a:defRPr sz="1600" b="1"/>
            </a:lvl5pPr>
            <a:lvl6pPr marL="2394721" indent="0">
              <a:buNone/>
              <a:defRPr sz="1600" b="1"/>
            </a:lvl6pPr>
            <a:lvl7pPr marL="2873665" indent="0">
              <a:buNone/>
              <a:defRPr sz="1600" b="1"/>
            </a:lvl7pPr>
            <a:lvl8pPr marL="3352609" indent="0">
              <a:buNone/>
              <a:defRPr sz="1600" b="1"/>
            </a:lvl8pPr>
            <a:lvl9pPr marL="38315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4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4" indent="0">
              <a:buNone/>
              <a:defRPr sz="2100" b="1"/>
            </a:lvl2pPr>
            <a:lvl3pPr marL="957888" indent="0">
              <a:buNone/>
              <a:defRPr sz="2000" b="1"/>
            </a:lvl3pPr>
            <a:lvl4pPr marL="1436833" indent="0">
              <a:buNone/>
              <a:defRPr sz="1600" b="1"/>
            </a:lvl4pPr>
            <a:lvl5pPr marL="1915777" indent="0">
              <a:buNone/>
              <a:defRPr sz="1600" b="1"/>
            </a:lvl5pPr>
            <a:lvl6pPr marL="2394721" indent="0">
              <a:buNone/>
              <a:defRPr sz="1600" b="1"/>
            </a:lvl6pPr>
            <a:lvl7pPr marL="2873665" indent="0">
              <a:buNone/>
              <a:defRPr sz="1600" b="1"/>
            </a:lvl7pPr>
            <a:lvl8pPr marL="3352609" indent="0">
              <a:buNone/>
              <a:defRPr sz="1600" b="1"/>
            </a:lvl8pPr>
            <a:lvl9pPr marL="38315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4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55676-E947-4E40-8161-DABBD440B4F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57526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CE74-1B2A-4AF1-8144-530D3535725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173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CD51A-E594-436F-BABA-DF09FC0CD67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8040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8944" indent="0">
              <a:buNone/>
              <a:defRPr sz="1300"/>
            </a:lvl2pPr>
            <a:lvl3pPr marL="957888" indent="0">
              <a:buNone/>
              <a:defRPr sz="1100"/>
            </a:lvl3pPr>
            <a:lvl4pPr marL="1436833" indent="0">
              <a:buNone/>
              <a:defRPr sz="900"/>
            </a:lvl4pPr>
            <a:lvl5pPr marL="1915777" indent="0">
              <a:buNone/>
              <a:defRPr sz="900"/>
            </a:lvl5pPr>
            <a:lvl6pPr marL="2394721" indent="0">
              <a:buNone/>
              <a:defRPr sz="900"/>
            </a:lvl6pPr>
            <a:lvl7pPr marL="2873665" indent="0">
              <a:buNone/>
              <a:defRPr sz="900"/>
            </a:lvl7pPr>
            <a:lvl8pPr marL="3352609" indent="0">
              <a:buNone/>
              <a:defRPr sz="900"/>
            </a:lvl8pPr>
            <a:lvl9pPr marL="38315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8283-9882-4900-933E-7666BA74DAF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4469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04"/>
            <a:ext cx="5486400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44" indent="0">
              <a:buNone/>
              <a:defRPr sz="2900"/>
            </a:lvl2pPr>
            <a:lvl3pPr marL="957888" indent="0">
              <a:buNone/>
              <a:defRPr sz="2500"/>
            </a:lvl3pPr>
            <a:lvl4pPr marL="1436833" indent="0">
              <a:buNone/>
              <a:defRPr sz="2100"/>
            </a:lvl4pPr>
            <a:lvl5pPr marL="1915777" indent="0">
              <a:buNone/>
              <a:defRPr sz="2100"/>
            </a:lvl5pPr>
            <a:lvl6pPr marL="2394721" indent="0">
              <a:buNone/>
              <a:defRPr sz="2100"/>
            </a:lvl6pPr>
            <a:lvl7pPr marL="2873665" indent="0">
              <a:buNone/>
              <a:defRPr sz="2100"/>
            </a:lvl7pPr>
            <a:lvl8pPr marL="3352609" indent="0">
              <a:buNone/>
              <a:defRPr sz="2100"/>
            </a:lvl8pPr>
            <a:lvl9pPr marL="3831554" indent="0">
              <a:buNone/>
              <a:defRPr sz="21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78944" indent="0">
              <a:buNone/>
              <a:defRPr sz="1300"/>
            </a:lvl2pPr>
            <a:lvl3pPr marL="957888" indent="0">
              <a:buNone/>
              <a:defRPr sz="1100"/>
            </a:lvl3pPr>
            <a:lvl4pPr marL="1436833" indent="0">
              <a:buNone/>
              <a:defRPr sz="900"/>
            </a:lvl4pPr>
            <a:lvl5pPr marL="1915777" indent="0">
              <a:buNone/>
              <a:defRPr sz="900"/>
            </a:lvl5pPr>
            <a:lvl6pPr marL="2394721" indent="0">
              <a:buNone/>
              <a:defRPr sz="900"/>
            </a:lvl6pPr>
            <a:lvl7pPr marL="2873665" indent="0">
              <a:buNone/>
              <a:defRPr sz="900"/>
            </a:lvl7pPr>
            <a:lvl8pPr marL="3352609" indent="0">
              <a:buNone/>
              <a:defRPr sz="900"/>
            </a:lvl8pPr>
            <a:lvl9pPr marL="38315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9776-F4C8-46F1-8A99-DA7DA1217CE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7411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8" tIns="47894" rIns="95788" bIns="478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393D691-796D-413D-B418-9344FF4AEEC0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1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5pPr>
      <a:lvl6pPr marL="478944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6pPr>
      <a:lvl7pPr marL="957888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7pPr>
      <a:lvl8pPr marL="1436833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8pPr>
      <a:lvl9pPr marL="1915777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6975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74813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4238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34193" indent="-239472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13137" indent="-239472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592082" indent="-239472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071026" indent="-239472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578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44" algn="l" defTabSz="9578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88" algn="l" defTabSz="9578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33" algn="l" defTabSz="9578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77" algn="l" defTabSz="9578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21" algn="l" defTabSz="9578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65" algn="l" defTabSz="9578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609" algn="l" defTabSz="9578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54" algn="l" defTabSz="9578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4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5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  <a:scene3d>
            <a:camera prst="orthographicFront"/>
            <a:lightRig rig="glow" dir="t"/>
          </a:scene3d>
          <a:sp3d prstMaterial="translucentPowder"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4203" y="2276872"/>
            <a:ext cx="8686800" cy="262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63742" tIns="81871" rIns="163742" bIns="81871">
            <a:spAutoFit/>
          </a:bodyPr>
          <a:lstStyle/>
          <a:p>
            <a:pPr algn="ctr">
              <a:defRPr/>
            </a:pPr>
            <a:r>
              <a:rPr lang="ru-RU" sz="2800" b="1" cap="all" spc="-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ctr">
              <a:defRPr/>
            </a:pPr>
            <a:r>
              <a:rPr lang="ru-RU" sz="2800" b="1" spc="-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  городского поселения Дмитров Дмитровского муниципального района </a:t>
            </a:r>
          </a:p>
          <a:p>
            <a:pPr algn="ctr">
              <a:defRPr/>
            </a:pPr>
            <a:r>
              <a:rPr lang="ru-RU" sz="2800" b="1" spc="-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на 2016 год и на плановый период </a:t>
            </a:r>
          </a:p>
          <a:p>
            <a:pPr algn="ctr">
              <a:defRPr/>
            </a:pPr>
            <a:r>
              <a:rPr lang="ru-RU" sz="2800" b="1" spc="-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и 2018  годов</a:t>
            </a:r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4100" name="Picture 6" descr="Администрация Дмитровского муниципального района Московской обла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2413"/>
            <a:ext cx="6969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Администрация Дмитровского муниципального района Московской обла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54000"/>
            <a:ext cx="695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496" y="476672"/>
            <a:ext cx="8794237" cy="101480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63742" tIns="81871" rIns="163742" bIns="81871">
            <a:spAutoFit/>
          </a:bodyPr>
          <a:lstStyle/>
          <a:p>
            <a:pPr algn="ctr" defTabSz="958003" eaLnBrk="1" hangingPunct="1">
              <a:spcBef>
                <a:spcPct val="30000"/>
              </a:spcBef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Контрольно - счетная палата </a:t>
            </a:r>
          </a:p>
          <a:p>
            <a:pPr algn="ctr" defTabSz="958003" eaLnBrk="1" hangingPunct="1">
              <a:spcBef>
                <a:spcPct val="30000"/>
              </a:spcBef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Дмитровского муниципального района Московской области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Box 1"/>
          <p:cNvSpPr txBox="1">
            <a:spLocks noChangeArrowheads="1"/>
          </p:cNvSpPr>
          <p:nvPr/>
        </p:nvSpPr>
        <p:spPr bwMode="auto">
          <a:xfrm>
            <a:off x="5321300" y="6291263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С.Ю. Тарасова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2"/>
            <a:ext cx="9144000" cy="687133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powder"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2126" y="111092"/>
            <a:ext cx="8794237" cy="101480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63742" tIns="81871" rIns="163742" bIns="81871">
            <a:spAutoFit/>
          </a:bodyPr>
          <a:lstStyle/>
          <a:p>
            <a:pPr algn="ctr" defTabSz="958003" eaLnBrk="1" hangingPunct="1">
              <a:spcBef>
                <a:spcPct val="30000"/>
              </a:spcBef>
              <a:defRPr/>
            </a:pPr>
            <a:r>
              <a:rPr lang="ru-RU" sz="24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Контрольно - счетная палата </a:t>
            </a:r>
          </a:p>
          <a:p>
            <a:pPr algn="ctr" defTabSz="958003" eaLnBrk="1" hangingPunct="1">
              <a:spcBef>
                <a:spcPct val="30000"/>
              </a:spcBef>
              <a:defRPr/>
            </a:pPr>
            <a:r>
              <a:rPr lang="ru-RU" sz="24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Дмитровского муниципального района Московской области</a:t>
            </a:r>
            <a:endParaRPr lang="ru-RU" sz="24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331640" y="2852936"/>
            <a:ext cx="7534672" cy="99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63742" tIns="81871" rIns="163742" bIns="81871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15367" name="Picture 6" descr="Администрация Дмитровского муниципального района Москов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0"/>
            <a:ext cx="5857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863"/>
            <a:ext cx="584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2"/>
          <p:cNvSpPr txBox="1">
            <a:spLocks noChangeArrowheads="1"/>
          </p:cNvSpPr>
          <p:nvPr/>
        </p:nvSpPr>
        <p:spPr bwMode="auto">
          <a:xfrm>
            <a:off x="1619250" y="234950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8999">
              <a:srgbClr val="CCECFF"/>
            </a:gs>
            <a:gs pos="39000">
              <a:srgbClr val="FFFFFF"/>
            </a:gs>
            <a:gs pos="53999">
              <a:srgbClr val="9C6563"/>
            </a:gs>
            <a:gs pos="84000">
              <a:srgbClr val="CCECFF"/>
            </a:gs>
            <a:gs pos="94000">
              <a:srgbClr val="EBDAD4"/>
            </a:gs>
            <a:gs pos="100000">
              <a:srgbClr val="83A7C3"/>
            </a:gs>
            <a:gs pos="100000">
              <a:srgbClr val="55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713" y="6245225"/>
            <a:ext cx="2809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altLang="ru-RU" sz="1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27038" y="-115888"/>
            <a:ext cx="8686800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63742" tIns="81871" rIns="163742" bIns="81871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осуществлялась в соответствии:</a:t>
            </a:r>
          </a:p>
        </p:txBody>
      </p:sp>
      <p:grpSp>
        <p:nvGrpSpPr>
          <p:cNvPr id="5124" name="Группа 29"/>
          <p:cNvGrpSpPr>
            <a:grpSpLocks/>
          </p:cNvGrpSpPr>
          <p:nvPr/>
        </p:nvGrpSpPr>
        <p:grpSpPr bwMode="auto">
          <a:xfrm>
            <a:off x="61913" y="442913"/>
            <a:ext cx="1135062" cy="1470025"/>
            <a:chOff x="0" y="2856836"/>
            <a:chExt cx="1134726" cy="1621035"/>
          </a:xfrm>
        </p:grpSpPr>
        <p:sp>
          <p:nvSpPr>
            <p:cNvPr id="31" name="Нашивка 30"/>
            <p:cNvSpPr/>
            <p:nvPr/>
          </p:nvSpPr>
          <p:spPr>
            <a:xfrm rot="5400000">
              <a:off x="-243155" y="3099991"/>
              <a:ext cx="1621035" cy="1134726"/>
            </a:xfrm>
            <a:prstGeom prst="chevron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Нашивка 4"/>
            <p:cNvSpPr/>
            <p:nvPr/>
          </p:nvSpPr>
          <p:spPr>
            <a:xfrm>
              <a:off x="0" y="3424023"/>
              <a:ext cx="1134726" cy="486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358900" y="4995863"/>
            <a:ext cx="7188200" cy="4524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20472" tIns="19685" rIns="19685" bIns="19685" spcCol="1270" anchor="ctr"/>
          <a:lstStyle/>
          <a:p>
            <a:pPr marL="285750" lvl="1" indent="-285750" defTabSz="13779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ru-RU" sz="3100" dirty="0"/>
          </a:p>
          <a:p>
            <a:pPr marL="285750" lvl="1" indent="-285750" defTabSz="13779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ru-RU" sz="3100" dirty="0"/>
          </a:p>
        </p:txBody>
      </p:sp>
      <p:grpSp>
        <p:nvGrpSpPr>
          <p:cNvPr id="5126" name="Группа 41"/>
          <p:cNvGrpSpPr>
            <a:grpSpLocks/>
          </p:cNvGrpSpPr>
          <p:nvPr/>
        </p:nvGrpSpPr>
        <p:grpSpPr bwMode="auto">
          <a:xfrm>
            <a:off x="1247775" y="2817813"/>
            <a:ext cx="7451725" cy="977900"/>
            <a:chOff x="716146" y="58742"/>
            <a:chExt cx="7451043" cy="1147487"/>
          </a:xfrm>
        </p:grpSpPr>
        <p:sp>
          <p:nvSpPr>
            <p:cNvPr id="43" name="Прямоугольник с двумя скругленными соседними углами 42"/>
            <p:cNvSpPr/>
            <p:nvPr/>
          </p:nvSpPr>
          <p:spPr>
            <a:xfrm rot="5400000">
              <a:off x="3867924" y="-3093037"/>
              <a:ext cx="1147487" cy="7451043"/>
            </a:xfrm>
            <a:prstGeom prst="round2SameRect">
              <a:avLst/>
            </a:prstGeom>
            <a:solidFill>
              <a:srgbClr val="EBFFB3">
                <a:alpha val="9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773291" y="168647"/>
              <a:ext cx="7211353" cy="1000326"/>
            </a:xfrm>
            <a:prstGeom prst="rect">
              <a:avLst/>
            </a:prstGeom>
            <a:solidFill>
              <a:srgbClr val="EBFFB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8" tIns="12065" rIns="12065" bIns="12065" spcCol="1270" anchor="ctr"/>
            <a:lstStyle/>
            <a:p>
              <a:pPr indent="-477838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b="1" dirty="0">
                  <a:solidFill>
                    <a:srgbClr val="3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Федеральным Законом от 07.02.2011 № 6-ФЗ «Об общих принципах организации и деятельности контрольно-счетных органов субъектов Российской Федерации и муниципальных образований»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248361" y="1605872"/>
            <a:ext cx="7451043" cy="998661"/>
            <a:chOff x="1235755" y="1573478"/>
            <a:chExt cx="7451043" cy="1147487"/>
          </a:xfrm>
          <a:solidFill>
            <a:srgbClr val="FFEDB3"/>
          </a:solidFill>
        </p:grpSpPr>
        <p:sp>
          <p:nvSpPr>
            <p:cNvPr id="46" name="Прямоугольник с двумя скругленными соседними углами 45"/>
            <p:cNvSpPr/>
            <p:nvPr/>
          </p:nvSpPr>
          <p:spPr>
            <a:xfrm rot="5400000">
              <a:off x="4387533" y="-1578300"/>
              <a:ext cx="1147487" cy="7451043"/>
            </a:xfrm>
            <a:prstGeom prst="round2Same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1291771" y="1647902"/>
              <a:ext cx="7309435" cy="979533"/>
            </a:xfrm>
            <a:prstGeom prst="rect">
              <a:avLst/>
            </a:prstGeom>
            <a:grpFill/>
            <a:ln>
              <a:solidFill>
                <a:srgbClr val="FFEDB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1430" rIns="11430" bIns="11430" spcCol="1270" anchor="ctr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b="1" dirty="0">
                  <a:solidFill>
                    <a:srgbClr val="3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Федеральным законом  от 06.10.2003 № 131-ФЗ «Об общих принципах организации местного самоуправления в Российской Федерации»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248361" y="450823"/>
            <a:ext cx="7451043" cy="888249"/>
            <a:chOff x="1235755" y="623"/>
            <a:chExt cx="7451043" cy="1147487"/>
          </a:xfrm>
          <a:solidFill>
            <a:srgbClr val="FFD1D1"/>
          </a:solidFill>
        </p:grpSpPr>
        <p:sp>
          <p:nvSpPr>
            <p:cNvPr id="49" name="Прямоугольник с двумя скругленными соседними углами 48"/>
            <p:cNvSpPr/>
            <p:nvPr/>
          </p:nvSpPr>
          <p:spPr>
            <a:xfrm rot="5400000">
              <a:off x="4387533" y="-3151155"/>
              <a:ext cx="1147487" cy="7451043"/>
            </a:xfrm>
            <a:prstGeom prst="round2Same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рямоугольник 49"/>
            <p:cNvSpPr/>
            <p:nvPr/>
          </p:nvSpPr>
          <p:spPr>
            <a:xfrm>
              <a:off x="1391042" y="135287"/>
              <a:ext cx="6840760" cy="773001"/>
            </a:xfrm>
            <a:prstGeom prst="rect">
              <a:avLst/>
            </a:prstGeom>
            <a:grpFill/>
            <a:ln>
              <a:solidFill>
                <a:srgbClr val="FFD1D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240" tIns="12700" rIns="12700" bIns="12700" spcCol="1270" anchor="ctr"/>
            <a:lstStyle/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2000" b="1" dirty="0">
                  <a:solidFill>
                    <a:srgbClr val="3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Бюджетным кодексом Российской Федерации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29" name="Группа 53"/>
          <p:cNvGrpSpPr>
            <a:grpSpLocks/>
          </p:cNvGrpSpPr>
          <p:nvPr/>
        </p:nvGrpSpPr>
        <p:grpSpPr bwMode="auto">
          <a:xfrm>
            <a:off x="53975" y="2843213"/>
            <a:ext cx="1135063" cy="1504950"/>
            <a:chOff x="0" y="2856836"/>
            <a:chExt cx="1134726" cy="1621035"/>
          </a:xfrm>
        </p:grpSpPr>
        <p:sp>
          <p:nvSpPr>
            <p:cNvPr id="55" name="Нашивка 54"/>
            <p:cNvSpPr/>
            <p:nvPr/>
          </p:nvSpPr>
          <p:spPr>
            <a:xfrm rot="5400000">
              <a:off x="-243154" y="3099990"/>
              <a:ext cx="1621035" cy="1134726"/>
            </a:xfrm>
            <a:prstGeom prst="chevron">
              <a:avLst/>
            </a:prstGeom>
            <a:solidFill>
              <a:srgbClr val="CC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Нашивка 4"/>
            <p:cNvSpPr/>
            <p:nvPr/>
          </p:nvSpPr>
          <p:spPr>
            <a:xfrm>
              <a:off x="0" y="3424540"/>
              <a:ext cx="1134726" cy="485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/>
            </a:p>
          </p:txBody>
        </p:sp>
      </p:grpSp>
      <p:grpSp>
        <p:nvGrpSpPr>
          <p:cNvPr id="5130" name="Группа 57"/>
          <p:cNvGrpSpPr>
            <a:grpSpLocks/>
          </p:cNvGrpSpPr>
          <p:nvPr/>
        </p:nvGrpSpPr>
        <p:grpSpPr bwMode="auto">
          <a:xfrm>
            <a:off x="1227138" y="4013200"/>
            <a:ext cx="7464425" cy="1003300"/>
            <a:chOff x="1235755" y="1055750"/>
            <a:chExt cx="7463723" cy="1147487"/>
          </a:xfrm>
        </p:grpSpPr>
        <p:sp>
          <p:nvSpPr>
            <p:cNvPr id="59" name="Прямоугольник с двумя скругленными соседними углами 58"/>
            <p:cNvSpPr/>
            <p:nvPr/>
          </p:nvSpPr>
          <p:spPr>
            <a:xfrm rot="5400000">
              <a:off x="4400223" y="-2096019"/>
              <a:ext cx="1147487" cy="7451024"/>
            </a:xfrm>
            <a:prstGeom prst="round2SameRect">
              <a:avLst/>
            </a:prstGeom>
            <a:solidFill>
              <a:srgbClr val="CCECFF">
                <a:alpha val="9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Прямоугольник 59"/>
            <p:cNvSpPr/>
            <p:nvPr/>
          </p:nvSpPr>
          <p:spPr>
            <a:xfrm>
              <a:off x="1235755" y="1153795"/>
              <a:ext cx="7395466" cy="8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1430" rIns="11430" bIns="11430" spcCol="1270" anchor="ctr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b="1" dirty="0">
                  <a:solidFill>
                    <a:srgbClr val="3E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Положением «О бюджетном процессе в городском поселении Дмитров Дмитровского муниципального района Московской области»</a:t>
              </a:r>
            </a:p>
          </p:txBody>
        </p:sp>
      </p:grpSp>
      <p:sp>
        <p:nvSpPr>
          <p:cNvPr id="61" name="Прямоугольник с двумя скругленными соседними углами 60"/>
          <p:cNvSpPr/>
          <p:nvPr/>
        </p:nvSpPr>
        <p:spPr>
          <a:xfrm rot="5400000">
            <a:off x="4201319" y="2210594"/>
            <a:ext cx="1528763" cy="7451725"/>
          </a:xfrm>
          <a:prstGeom prst="round2Same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1316038" y="5164138"/>
            <a:ext cx="7315200" cy="1323975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3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Стандартом внешнего муниципального финансового контроля СФК КСП-4 «Проведение экспертизы проекта бюджета Дмитровского муниципального района Московской области «О бюджете Дмитровского муниципального района Московской области на очередной финансовый год и плановый период или на очередной финансовый год»</a:t>
            </a:r>
          </a:p>
        </p:txBody>
      </p:sp>
      <p:sp>
        <p:nvSpPr>
          <p:cNvPr id="64" name="Нашивка 63"/>
          <p:cNvSpPr/>
          <p:nvPr/>
        </p:nvSpPr>
        <p:spPr>
          <a:xfrm rot="5400000">
            <a:off x="-138113" y="4222751"/>
            <a:ext cx="1503363" cy="1135062"/>
          </a:xfrm>
          <a:prstGeom prst="chevr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134" name="Группа 65"/>
          <p:cNvGrpSpPr>
            <a:grpSpLocks/>
          </p:cNvGrpSpPr>
          <p:nvPr/>
        </p:nvGrpSpPr>
        <p:grpSpPr bwMode="auto">
          <a:xfrm>
            <a:off x="55563" y="5195888"/>
            <a:ext cx="1135062" cy="1504950"/>
            <a:chOff x="0" y="2856836"/>
            <a:chExt cx="1134726" cy="1621035"/>
          </a:xfrm>
        </p:grpSpPr>
        <p:sp>
          <p:nvSpPr>
            <p:cNvPr id="67" name="Нашивка 66"/>
            <p:cNvSpPr/>
            <p:nvPr/>
          </p:nvSpPr>
          <p:spPr>
            <a:xfrm rot="5400000">
              <a:off x="-243155" y="3099991"/>
              <a:ext cx="1621035" cy="1134726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Нашивка 4"/>
            <p:cNvSpPr/>
            <p:nvPr/>
          </p:nvSpPr>
          <p:spPr>
            <a:xfrm>
              <a:off x="0" y="3424540"/>
              <a:ext cx="1134726" cy="485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/>
            </a:p>
          </p:txBody>
        </p:sp>
      </p:grpSp>
      <p:sp>
        <p:nvSpPr>
          <p:cNvPr id="71" name="Нашивка 70"/>
          <p:cNvSpPr/>
          <p:nvPr/>
        </p:nvSpPr>
        <p:spPr>
          <a:xfrm rot="5400000">
            <a:off x="-154781" y="1824831"/>
            <a:ext cx="1552575" cy="1135063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1100" y="6245225"/>
            <a:ext cx="22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D389A4-C1A9-4096-A1E2-9B0C8CA6539A}" type="slidenum">
              <a:rPr lang="es-ES" alt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ES" altLang="ru-RU" sz="1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47" name="Диаграмма 1"/>
          <p:cNvGraphicFramePr>
            <a:graphicFrameLocks/>
          </p:cNvGraphicFramePr>
          <p:nvPr/>
        </p:nvGraphicFramePr>
        <p:xfrm>
          <a:off x="-50800" y="984250"/>
          <a:ext cx="9245600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hart" r:id="rId5" imgW="9254530" imgH="5310076" progId="Excel.Chart.8">
                  <p:embed/>
                </p:oleObj>
              </mc:Choice>
              <mc:Fallback>
                <p:oleObj name="Chart" r:id="rId5" imgW="9254530" imgH="531007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984250"/>
                        <a:ext cx="9245600" cy="530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трелка влево 6"/>
          <p:cNvSpPr/>
          <p:nvPr/>
        </p:nvSpPr>
        <p:spPr>
          <a:xfrm>
            <a:off x="725488" y="1808163"/>
            <a:ext cx="1368425" cy="28733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2195513" y="688975"/>
            <a:ext cx="20161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85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85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85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85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159 831,59 тыс. руб.</a:t>
            </a:r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3851275" y="760413"/>
            <a:ext cx="48974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85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85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85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85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</a:t>
            </a:r>
          </a:p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2339975" y="1241425"/>
            <a:ext cx="1368425" cy="29686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1763713" y="-26988"/>
            <a:ext cx="5659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показателей бюджета городского поселения Дмитров в 2014-2018 гг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679950" y="1138238"/>
            <a:ext cx="1008063" cy="128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227763" y="1409700"/>
            <a:ext cx="0" cy="1011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948488" y="1138238"/>
            <a:ext cx="863600" cy="11382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4888" y="6426200"/>
            <a:ext cx="425450" cy="35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altLang="ru-RU" sz="1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28263" y="116632"/>
            <a:ext cx="8208913" cy="534673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63742" tIns="81871" rIns="163742" bIns="81871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</a:t>
            </a:r>
          </a:p>
        </p:txBody>
      </p:sp>
      <p:graphicFrame>
        <p:nvGraphicFramePr>
          <p:cNvPr id="8198" name="Диаграмма 32"/>
          <p:cNvGraphicFramePr>
            <a:graphicFrameLocks/>
          </p:cNvGraphicFramePr>
          <p:nvPr/>
        </p:nvGraphicFramePr>
        <p:xfrm>
          <a:off x="12700" y="-61913"/>
          <a:ext cx="9105900" cy="620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Chart" r:id="rId5" imgW="9108213" imgH="6212362" progId="Excel.Chart.8">
                  <p:embed/>
                </p:oleObj>
              </mc:Choice>
              <mc:Fallback>
                <p:oleObj name="Chart" r:id="rId5" imgW="9108213" imgH="6212362" progId="Excel.Chart.8">
                  <p:embed/>
                  <p:pic>
                    <p:nvPicPr>
                      <p:cNvPr id="0" name="Диаграмма 3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-61913"/>
                        <a:ext cx="9105900" cy="620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Овал 68"/>
          <p:cNvSpPr/>
          <p:nvPr/>
        </p:nvSpPr>
        <p:spPr>
          <a:xfrm>
            <a:off x="3951288" y="2281238"/>
            <a:ext cx="1008062" cy="863600"/>
          </a:xfrm>
          <a:prstGeom prst="ellipse">
            <a:avLst/>
          </a:prstGeom>
          <a:gradFill>
            <a:gsLst>
              <a:gs pos="0">
                <a:srgbClr val="00B0F0"/>
              </a:gs>
              <a:gs pos="8000">
                <a:srgbClr val="0099FF"/>
              </a:gs>
              <a:gs pos="53000">
                <a:srgbClr val="E0F1F2"/>
              </a:gs>
              <a:gs pos="100000">
                <a:srgbClr val="0099FF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205663" y="1662113"/>
            <a:ext cx="1008062" cy="865187"/>
          </a:xfrm>
          <a:prstGeom prst="ellipse">
            <a:avLst/>
          </a:prstGeom>
          <a:gradFill>
            <a:gsLst>
              <a:gs pos="0">
                <a:srgbClr val="00B0F0"/>
              </a:gs>
              <a:gs pos="8000">
                <a:srgbClr val="0099FF"/>
              </a:gs>
              <a:gs pos="53000">
                <a:srgbClr val="E0F1F2"/>
              </a:gs>
              <a:gs pos="100000">
                <a:srgbClr val="0099FF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8201" name="TextBox 33"/>
          <p:cNvSpPr txBox="1">
            <a:spLocks noChangeArrowheads="1"/>
          </p:cNvSpPr>
          <p:nvPr/>
        </p:nvSpPr>
        <p:spPr bwMode="auto">
          <a:xfrm>
            <a:off x="619125" y="2111375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680 101,4</a:t>
            </a:r>
          </a:p>
        </p:txBody>
      </p:sp>
      <p:sp>
        <p:nvSpPr>
          <p:cNvPr id="8202" name="TextBox 34"/>
          <p:cNvSpPr txBox="1">
            <a:spLocks noChangeArrowheads="1"/>
          </p:cNvSpPr>
          <p:nvPr/>
        </p:nvSpPr>
        <p:spPr bwMode="auto">
          <a:xfrm>
            <a:off x="3989388" y="2532063"/>
            <a:ext cx="1079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611 248,3</a:t>
            </a:r>
          </a:p>
        </p:txBody>
      </p:sp>
      <p:sp>
        <p:nvSpPr>
          <p:cNvPr id="8203" name="TextBox 35"/>
          <p:cNvSpPr txBox="1">
            <a:spLocks noChangeArrowheads="1"/>
          </p:cNvSpPr>
          <p:nvPr/>
        </p:nvSpPr>
        <p:spPr bwMode="auto">
          <a:xfrm>
            <a:off x="7240588" y="1920875"/>
            <a:ext cx="1079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721 074,0</a:t>
            </a:r>
          </a:p>
        </p:txBody>
      </p:sp>
      <p:sp>
        <p:nvSpPr>
          <p:cNvPr id="74" name="Овал 73"/>
          <p:cNvSpPr/>
          <p:nvPr/>
        </p:nvSpPr>
        <p:spPr>
          <a:xfrm>
            <a:off x="7205663" y="3978275"/>
            <a:ext cx="1008062" cy="936625"/>
          </a:xfrm>
          <a:prstGeom prst="ellipse">
            <a:avLst/>
          </a:prstGeom>
          <a:gradFill>
            <a:gsLst>
              <a:gs pos="0">
                <a:srgbClr val="FFC000"/>
              </a:gs>
              <a:gs pos="8000">
                <a:srgbClr val="FFC000"/>
              </a:gs>
              <a:gs pos="53000">
                <a:srgbClr val="FFFF00"/>
              </a:gs>
              <a:gs pos="100000">
                <a:srgbClr val="FFC00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024313" y="3817938"/>
            <a:ext cx="1008062" cy="935037"/>
          </a:xfrm>
          <a:prstGeom prst="ellipse">
            <a:avLst/>
          </a:prstGeom>
          <a:gradFill>
            <a:gsLst>
              <a:gs pos="0">
                <a:srgbClr val="FFC000"/>
              </a:gs>
              <a:gs pos="8000">
                <a:srgbClr val="FFC000"/>
              </a:gs>
              <a:gs pos="53000">
                <a:srgbClr val="FFFF00"/>
              </a:gs>
              <a:gs pos="100000">
                <a:srgbClr val="FFC00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61988" y="3978275"/>
            <a:ext cx="1009650" cy="935038"/>
          </a:xfrm>
          <a:prstGeom prst="ellipse">
            <a:avLst/>
          </a:prstGeom>
          <a:gradFill>
            <a:gsLst>
              <a:gs pos="0">
                <a:srgbClr val="FFC000"/>
              </a:gs>
              <a:gs pos="8000">
                <a:srgbClr val="FFC000"/>
              </a:gs>
              <a:gs pos="53000">
                <a:srgbClr val="FFFF00"/>
              </a:gs>
              <a:gs pos="100000">
                <a:srgbClr val="FFC00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5302250" y="2051050"/>
            <a:ext cx="1462088" cy="3175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TextBox 39"/>
          <p:cNvSpPr txBox="1">
            <a:spLocks noChangeArrowheads="1"/>
          </p:cNvSpPr>
          <p:nvPr/>
        </p:nvSpPr>
        <p:spPr bwMode="auto">
          <a:xfrm rot="-632085">
            <a:off x="5473700" y="1839913"/>
            <a:ext cx="122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18,0 %</a:t>
            </a: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687388" y="4248150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250 697,6</a:t>
            </a:r>
          </a:p>
        </p:txBody>
      </p:sp>
      <p:sp>
        <p:nvSpPr>
          <p:cNvPr id="8210" name="TextBox 41"/>
          <p:cNvSpPr txBox="1">
            <a:spLocks noChangeArrowheads="1"/>
          </p:cNvSpPr>
          <p:nvPr/>
        </p:nvSpPr>
        <p:spPr bwMode="auto">
          <a:xfrm>
            <a:off x="4024313" y="4116388"/>
            <a:ext cx="1216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264 333,2</a:t>
            </a:r>
          </a:p>
        </p:txBody>
      </p:sp>
      <p:sp>
        <p:nvSpPr>
          <p:cNvPr id="8211" name="TextBox 42"/>
          <p:cNvSpPr txBox="1">
            <a:spLocks noChangeArrowheads="1"/>
          </p:cNvSpPr>
          <p:nvPr/>
        </p:nvSpPr>
        <p:spPr bwMode="auto">
          <a:xfrm>
            <a:off x="7240588" y="4248150"/>
            <a:ext cx="1223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235 649,0</a:t>
            </a:r>
          </a:p>
        </p:txBody>
      </p:sp>
      <p:sp>
        <p:nvSpPr>
          <p:cNvPr id="44" name="Овал 43"/>
          <p:cNvSpPr/>
          <p:nvPr/>
        </p:nvSpPr>
        <p:spPr>
          <a:xfrm>
            <a:off x="179388" y="908050"/>
            <a:ext cx="449262" cy="433388"/>
          </a:xfrm>
          <a:prstGeom prst="ellipse">
            <a:avLst/>
          </a:prstGeom>
          <a:gradFill>
            <a:gsLst>
              <a:gs pos="0">
                <a:srgbClr val="00B0F0"/>
              </a:gs>
              <a:gs pos="8000">
                <a:srgbClr val="00B0F0"/>
              </a:gs>
              <a:gs pos="53000">
                <a:srgbClr val="FFFFFF"/>
              </a:gs>
              <a:gs pos="100000">
                <a:srgbClr val="00B0F0"/>
              </a:gs>
            </a:gsLst>
            <a:lin ang="5400000" scaled="1"/>
          </a:gra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3132138" y="954088"/>
            <a:ext cx="449262" cy="431800"/>
          </a:xfrm>
          <a:prstGeom prst="ellipse">
            <a:avLst/>
          </a:prstGeom>
          <a:gradFill>
            <a:gsLst>
              <a:gs pos="0">
                <a:srgbClr val="FFC000"/>
              </a:gs>
              <a:gs pos="8000">
                <a:srgbClr val="FFC000"/>
              </a:gs>
              <a:gs pos="53000">
                <a:srgbClr val="FFFF00"/>
              </a:gs>
              <a:gs pos="100000">
                <a:srgbClr val="FFC000"/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713" y="6245225"/>
            <a:ext cx="2809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altLang="ru-RU" sz="1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3" name="Диаграмма 1"/>
          <p:cNvGraphicFramePr>
            <a:graphicFrameLocks/>
          </p:cNvGraphicFramePr>
          <p:nvPr/>
        </p:nvGraphicFramePr>
        <p:xfrm>
          <a:off x="0" y="908050"/>
          <a:ext cx="9194800" cy="523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hart" r:id="rId4" imgW="9199661" imgH="5243014" progId="Excel.Chart.8">
                  <p:embed/>
                </p:oleObj>
              </mc:Choice>
              <mc:Fallback>
                <p:oleObj name="Chart" r:id="rId4" imgW="9199661" imgH="5243014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8050"/>
                        <a:ext cx="9194800" cy="523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188640"/>
            <a:ext cx="9029700" cy="47311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63742" tIns="81871" rIns="163742" bIns="81871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безвозмездных поступлений в общих доходах бюджета 2014 – 2018 гг.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713" y="6245225"/>
            <a:ext cx="2809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S" altLang="ru-RU" sz="1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67" name="Диаграмма 1"/>
          <p:cNvGraphicFramePr>
            <a:graphicFrameLocks/>
          </p:cNvGraphicFramePr>
          <p:nvPr/>
        </p:nvGraphicFramePr>
        <p:xfrm>
          <a:off x="-31750" y="1001713"/>
          <a:ext cx="9226550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hart" r:id="rId4" imgW="9236240" imgH="5297883" progId="Excel.Chart.8">
                  <p:embed/>
                </p:oleObj>
              </mc:Choice>
              <mc:Fallback>
                <p:oleObj name="Chart" r:id="rId4" imgW="9236240" imgH="5297883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0" y="1001713"/>
                        <a:ext cx="9226550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5536" y="-68187"/>
            <a:ext cx="8748464" cy="90400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63742" tIns="81871" rIns="163742" bIns="81871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201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гг.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 на социальную сферу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2916238" y="88900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32,1%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713" y="6245225"/>
            <a:ext cx="2809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S" altLang="ru-RU" sz="1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2717" y="116632"/>
            <a:ext cx="8856983" cy="47311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63742" tIns="81871" rIns="163742" bIns="81871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 городского поселения Дмитров на 201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graphicFrame>
        <p:nvGraphicFramePr>
          <p:cNvPr id="12294" name="Диаграмма 5"/>
          <p:cNvGraphicFramePr>
            <a:graphicFrameLocks/>
          </p:cNvGraphicFramePr>
          <p:nvPr/>
        </p:nvGraphicFramePr>
        <p:xfrm>
          <a:off x="122238" y="857250"/>
          <a:ext cx="867727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hart" r:id="rId4" imgW="8681456" imgH="5797798" progId="Excel.Chart.8">
                  <p:embed/>
                </p:oleObj>
              </mc:Choice>
              <mc:Fallback>
                <p:oleObj name="Chart" r:id="rId4" imgW="8681456" imgH="5797798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857250"/>
                        <a:ext cx="8677275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3108325" y="1582738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/>
              <a:t>3,9</a:t>
            </a:r>
            <a:r>
              <a:rPr lang="en-US" altLang="ru-RU" sz="1400" b="1"/>
              <a:t>1</a:t>
            </a:r>
            <a:r>
              <a:rPr lang="ru-RU" altLang="ru-RU" sz="1400" b="1"/>
              <a:t>%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306763" y="1844675"/>
            <a:ext cx="41275" cy="360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3838575" y="1552575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 b="1"/>
              <a:t>3,42</a:t>
            </a:r>
            <a:r>
              <a:rPr lang="ru-RU" altLang="ru-RU" sz="1400" b="1"/>
              <a:t>%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832225" y="1844675"/>
            <a:ext cx="234950" cy="431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15"/>
          <p:cNvSpPr txBox="1">
            <a:spLocks noChangeArrowheads="1"/>
          </p:cNvSpPr>
          <p:nvPr/>
        </p:nvSpPr>
        <p:spPr bwMode="auto">
          <a:xfrm rot="1074164">
            <a:off x="4575175" y="1758950"/>
            <a:ext cx="744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 b="1"/>
              <a:t>2,88</a:t>
            </a:r>
            <a:r>
              <a:rPr lang="ru-RU" altLang="ru-RU" sz="1400" b="1"/>
              <a:t>%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4370388" y="1947863"/>
            <a:ext cx="360362" cy="3698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7425" y="6381750"/>
            <a:ext cx="425450" cy="35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altLang="ru-RU" sz="1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24427" y="-5324"/>
            <a:ext cx="8208913" cy="59622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63742" tIns="81871" rIns="163742" bIns="81871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программного бюджета</a:t>
            </a:r>
          </a:p>
        </p:txBody>
      </p:sp>
      <p:sp>
        <p:nvSpPr>
          <p:cNvPr id="3" name="Шестиугольник 2"/>
          <p:cNvSpPr/>
          <p:nvPr/>
        </p:nvSpPr>
        <p:spPr>
          <a:xfrm>
            <a:off x="400885" y="3305287"/>
            <a:ext cx="1223089" cy="874858"/>
          </a:xfrm>
          <a:prstGeom prst="hexagon">
            <a:avLst/>
          </a:prstGeom>
          <a:gradFill>
            <a:gsLst>
              <a:gs pos="0">
                <a:srgbClr val="C00000"/>
              </a:gs>
              <a:gs pos="63000">
                <a:srgbClr val="FEFE34"/>
              </a:gs>
              <a:gs pos="34000">
                <a:srgbClr val="FFCC66"/>
              </a:gs>
              <a:gs pos="100000">
                <a:srgbClr val="C00000"/>
              </a:gs>
            </a:gsLst>
          </a:gradFill>
          <a:ln w="25400">
            <a:solidFill>
              <a:schemeClr val="tx1"/>
            </a:solidFill>
          </a:ln>
          <a:effectLst>
            <a:glow rad="63500">
              <a:srgbClr val="C0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n w="0"/>
                <a:solidFill>
                  <a:schemeClr val="tx1"/>
                </a:solidFill>
              </a:rPr>
              <a:t>2016</a:t>
            </a:r>
            <a:endParaRPr lang="ru-RU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395536" y="4500318"/>
            <a:ext cx="1228417" cy="885786"/>
          </a:xfrm>
          <a:prstGeom prst="hexagon">
            <a:avLst/>
          </a:prstGeom>
          <a:gradFill>
            <a:gsLst>
              <a:gs pos="0">
                <a:srgbClr val="C00000"/>
              </a:gs>
              <a:gs pos="63000">
                <a:srgbClr val="FEFE34"/>
              </a:gs>
              <a:gs pos="34000">
                <a:srgbClr val="FFCC66"/>
              </a:gs>
              <a:gs pos="100000">
                <a:srgbClr val="C00000"/>
              </a:gs>
            </a:gsLst>
          </a:gradFill>
          <a:ln w="25400">
            <a:solidFill>
              <a:schemeClr val="tx1"/>
            </a:solidFill>
          </a:ln>
          <a:effectLst>
            <a:glow rad="63500">
              <a:srgbClr val="C0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/>
                </a:solidFill>
              </a:rPr>
              <a:t>201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7</a:t>
            </a:r>
            <a:endParaRPr lang="ru-RU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408075" y="5612901"/>
            <a:ext cx="1224136" cy="896714"/>
          </a:xfrm>
          <a:prstGeom prst="hexagon">
            <a:avLst/>
          </a:prstGeom>
          <a:gradFill>
            <a:gsLst>
              <a:gs pos="0">
                <a:srgbClr val="C00000"/>
              </a:gs>
              <a:gs pos="63000">
                <a:srgbClr val="FEFE34"/>
              </a:gs>
              <a:gs pos="34000">
                <a:srgbClr val="FFCC66"/>
              </a:gs>
              <a:gs pos="100000">
                <a:srgbClr val="C00000"/>
              </a:gs>
            </a:gsLst>
          </a:gradFill>
          <a:ln w="25400">
            <a:solidFill>
              <a:schemeClr val="tx1"/>
            </a:solidFill>
          </a:ln>
          <a:effectLst>
            <a:glow rad="63500">
              <a:srgbClr val="C0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/>
                </a:solidFill>
              </a:rPr>
              <a:t>201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8</a:t>
            </a:r>
            <a:endParaRPr lang="ru-RU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911219" y="3212976"/>
            <a:ext cx="5570160" cy="1086372"/>
          </a:xfrm>
          <a:prstGeom prst="rightArrow">
            <a:avLst/>
          </a:prstGeom>
          <a:solidFill>
            <a:srgbClr val="7C2716"/>
          </a:solidFill>
          <a:ln>
            <a:solidFill>
              <a:schemeClr val="tx1"/>
            </a:solidFill>
          </a:ln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на общую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сумму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780 488,7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668344" y="3305287"/>
            <a:ext cx="1394251" cy="812606"/>
          </a:xfrm>
          <a:prstGeom prst="ellipse">
            <a:avLst/>
          </a:prstGeom>
          <a:gradFill>
            <a:gsLst>
              <a:gs pos="0">
                <a:srgbClr val="C00000"/>
              </a:gs>
              <a:gs pos="63000">
                <a:srgbClr val="FEFE34"/>
              </a:gs>
              <a:gs pos="34000">
                <a:srgbClr val="FFCC66"/>
              </a:gs>
              <a:gs pos="100000">
                <a:srgbClr val="C00000"/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81,4</a:t>
            </a:r>
            <a:r>
              <a:rPr lang="ru-RU" sz="2000" b="1" dirty="0">
                <a:solidFill>
                  <a:schemeClr val="tx1"/>
                </a:solidFill>
              </a:rPr>
              <a:t> %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1911219" y="4367044"/>
            <a:ext cx="5570160" cy="1092561"/>
          </a:xfrm>
          <a:prstGeom prst="rightArrow">
            <a:avLst/>
          </a:prstGeom>
          <a:solidFill>
            <a:srgbClr val="7C2716"/>
          </a:solidFill>
          <a:ln>
            <a:solidFill>
              <a:schemeClr val="tx1"/>
            </a:solidFill>
          </a:ln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муниципальных программ на общую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800 445,4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1911219" y="5589240"/>
            <a:ext cx="5570160" cy="1046516"/>
          </a:xfrm>
          <a:prstGeom prst="rightArrow">
            <a:avLst/>
          </a:prstGeom>
          <a:solidFill>
            <a:srgbClr val="7C2716"/>
          </a:solidFill>
          <a:ln>
            <a:solidFill>
              <a:schemeClr val="tx1"/>
            </a:solidFill>
          </a:ln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муниципальных программ на общую сумму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820 226,3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668345" y="4568555"/>
            <a:ext cx="1394250" cy="744340"/>
          </a:xfrm>
          <a:prstGeom prst="ellipse">
            <a:avLst/>
          </a:prstGeom>
          <a:gradFill>
            <a:gsLst>
              <a:gs pos="0">
                <a:srgbClr val="C00000"/>
              </a:gs>
              <a:gs pos="63000">
                <a:srgbClr val="FEFE34"/>
              </a:gs>
              <a:gs pos="34000">
                <a:srgbClr val="FFCC66"/>
              </a:gs>
              <a:gs pos="100000">
                <a:srgbClr val="C00000"/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8</a:t>
            </a:r>
            <a:r>
              <a:rPr lang="en-US" sz="2000" b="1" dirty="0">
                <a:solidFill>
                  <a:schemeClr val="tx1"/>
                </a:solidFill>
              </a:rPr>
              <a:t>0,6</a:t>
            </a:r>
            <a:r>
              <a:rPr lang="ru-RU" sz="2000" b="1" dirty="0">
                <a:solidFill>
                  <a:schemeClr val="tx1"/>
                </a:solidFill>
              </a:rPr>
              <a:t> %</a:t>
            </a:r>
          </a:p>
        </p:txBody>
      </p:sp>
      <p:sp>
        <p:nvSpPr>
          <p:cNvPr id="27" name="Овал 26"/>
          <p:cNvSpPr/>
          <p:nvPr/>
        </p:nvSpPr>
        <p:spPr>
          <a:xfrm>
            <a:off x="7668345" y="5669180"/>
            <a:ext cx="1394250" cy="784156"/>
          </a:xfrm>
          <a:prstGeom prst="ellipse">
            <a:avLst/>
          </a:prstGeom>
          <a:gradFill>
            <a:gsLst>
              <a:gs pos="0">
                <a:srgbClr val="C00000"/>
              </a:gs>
              <a:gs pos="63000">
                <a:srgbClr val="FEFE34"/>
              </a:gs>
              <a:gs pos="34000">
                <a:srgbClr val="FFCC66"/>
              </a:gs>
              <a:gs pos="100000">
                <a:srgbClr val="C00000"/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79,5</a:t>
            </a:r>
            <a:r>
              <a:rPr lang="ru-RU" sz="2000" b="1" dirty="0">
                <a:solidFill>
                  <a:schemeClr val="tx1"/>
                </a:solidFill>
              </a:rPr>
              <a:t> %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395535" y="1071508"/>
            <a:ext cx="1228417" cy="885786"/>
          </a:xfrm>
          <a:prstGeom prst="hexagon">
            <a:avLst/>
          </a:prstGeom>
          <a:gradFill>
            <a:gsLst>
              <a:gs pos="0">
                <a:srgbClr val="C00000"/>
              </a:gs>
              <a:gs pos="63000">
                <a:srgbClr val="FEFE34"/>
              </a:gs>
              <a:gs pos="34000">
                <a:srgbClr val="FFCC66"/>
              </a:gs>
              <a:gs pos="100000">
                <a:srgbClr val="C00000"/>
              </a:gs>
            </a:gsLst>
          </a:gradFill>
          <a:ln w="25400">
            <a:solidFill>
              <a:schemeClr val="tx1"/>
            </a:solidFill>
          </a:ln>
          <a:effectLst>
            <a:glow rad="63500">
              <a:srgbClr val="C0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/>
                </a:solidFill>
              </a:rPr>
              <a:t>201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4 </a:t>
            </a:r>
            <a:r>
              <a:rPr lang="en-US" sz="1600" b="1" dirty="0">
                <a:ln w="0"/>
                <a:solidFill>
                  <a:schemeClr val="tx1"/>
                </a:solidFill>
              </a:rPr>
              <a:t>(</a:t>
            </a:r>
            <a:r>
              <a:rPr lang="ru-RU" sz="1600" b="1" dirty="0">
                <a:ln w="0"/>
                <a:solidFill>
                  <a:schemeClr val="tx1"/>
                </a:solidFill>
              </a:rPr>
              <a:t>факт</a:t>
            </a:r>
            <a:r>
              <a:rPr lang="en-US" sz="1600" b="1" dirty="0">
                <a:ln w="0"/>
                <a:solidFill>
                  <a:schemeClr val="tx1"/>
                </a:solidFill>
              </a:rPr>
              <a:t>)</a:t>
            </a:r>
            <a:endParaRPr lang="ru-RU" sz="16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392645" y="2226897"/>
            <a:ext cx="1228417" cy="885786"/>
          </a:xfrm>
          <a:prstGeom prst="hexagon">
            <a:avLst/>
          </a:prstGeom>
          <a:gradFill>
            <a:gsLst>
              <a:gs pos="0">
                <a:srgbClr val="C00000"/>
              </a:gs>
              <a:gs pos="63000">
                <a:srgbClr val="FEFE34"/>
              </a:gs>
              <a:gs pos="34000">
                <a:srgbClr val="FFCC66"/>
              </a:gs>
              <a:gs pos="100000">
                <a:srgbClr val="C00000"/>
              </a:gs>
            </a:gsLst>
          </a:gradFill>
          <a:ln w="25400">
            <a:solidFill>
              <a:schemeClr val="tx1"/>
            </a:solidFill>
          </a:ln>
          <a:effectLst>
            <a:glow rad="63500">
              <a:srgbClr val="C0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/>
                </a:solidFill>
              </a:rPr>
              <a:t>201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5</a:t>
            </a:r>
            <a:endParaRPr lang="ru-RU" sz="2400" b="1" dirty="0">
              <a:ln w="0"/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ln w="0"/>
                <a:solidFill>
                  <a:schemeClr val="tx1"/>
                </a:solidFill>
              </a:rPr>
              <a:t>(план)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911219" y="2126604"/>
            <a:ext cx="5570160" cy="1086372"/>
          </a:xfrm>
          <a:prstGeom prst="rightArrow">
            <a:avLst/>
          </a:prstGeom>
          <a:solidFill>
            <a:srgbClr val="7C2716"/>
          </a:solidFill>
          <a:ln>
            <a:solidFill>
              <a:schemeClr val="tx1"/>
            </a:solidFill>
          </a:ln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муниципальных программ на общую  </a:t>
            </a:r>
          </a:p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1 079 486,97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871056" y="876849"/>
            <a:ext cx="5650486" cy="1198045"/>
          </a:xfrm>
          <a:prstGeom prst="rightArrow">
            <a:avLst/>
          </a:prstGeom>
          <a:gradFill>
            <a:gsLst>
              <a:gs pos="33000">
                <a:srgbClr val="7C2716"/>
              </a:gs>
              <a:gs pos="53000">
                <a:srgbClr val="7C2716"/>
              </a:gs>
              <a:gs pos="81000">
                <a:srgbClr val="7C2716"/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муниципальных программ на общую 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894 115,9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7668345" y="2244383"/>
            <a:ext cx="1394251" cy="812606"/>
          </a:xfrm>
          <a:prstGeom prst="ellipse">
            <a:avLst/>
          </a:prstGeom>
          <a:gradFill>
            <a:gsLst>
              <a:gs pos="0">
                <a:srgbClr val="C00000"/>
              </a:gs>
              <a:gs pos="63000">
                <a:srgbClr val="FEFE34"/>
              </a:gs>
              <a:gs pos="34000">
                <a:srgbClr val="FFCC66"/>
              </a:gs>
              <a:gs pos="100000">
                <a:srgbClr val="C00000"/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83,6 %</a:t>
            </a:r>
          </a:p>
        </p:txBody>
      </p:sp>
      <p:sp>
        <p:nvSpPr>
          <p:cNvPr id="19" name="Овал 18"/>
          <p:cNvSpPr/>
          <p:nvPr/>
        </p:nvSpPr>
        <p:spPr>
          <a:xfrm>
            <a:off x="7668345" y="1101229"/>
            <a:ext cx="1386478" cy="812606"/>
          </a:xfrm>
          <a:prstGeom prst="ellipse">
            <a:avLst/>
          </a:prstGeom>
          <a:gradFill>
            <a:gsLst>
              <a:gs pos="0">
                <a:srgbClr val="C00000"/>
              </a:gs>
              <a:gs pos="63000">
                <a:srgbClr val="FEFE34"/>
              </a:gs>
              <a:gs pos="34000">
                <a:srgbClr val="FFCC66"/>
              </a:gs>
              <a:gs pos="100000">
                <a:srgbClr val="C00000"/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84,3 %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0996" y="-38229"/>
            <a:ext cx="8864219" cy="78089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63742" tIns="81871" rIns="163742" bIns="81871">
            <a:spAutoFit/>
          </a:bodyPr>
          <a:lstStyle/>
          <a:p>
            <a:pPr algn="ctr" defTabSz="958003" eaLnBrk="1" hangingPunct="1">
              <a:spcBef>
                <a:spcPct val="30000"/>
              </a:spcBef>
              <a:defRPr/>
            </a:pPr>
            <a:r>
              <a:rPr lang="ru-RU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Выводы:</a:t>
            </a:r>
            <a:endParaRPr lang="ru-RU" sz="40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7425" y="6381750"/>
            <a:ext cx="425450" cy="35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ES" altLang="ru-RU" sz="1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141288" y="741363"/>
            <a:ext cx="8712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71725" indent="-85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28925" indent="-85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6125" indent="-85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3325" indent="-85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AutoNum type="arabicPeriod"/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составлен сроком на три года – очередной финансовый год и плановый период в соответствии с п.4 ст.169 БК РФ</a:t>
            </a:r>
          </a:p>
          <a:p>
            <a:pPr algn="just">
              <a:buFontTx/>
              <a:buAutoNum type="arabicPeriod"/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сформирована в соответствии ст. 41,42,61,62 БК РФ</a:t>
            </a:r>
          </a:p>
          <a:p>
            <a:pPr algn="just">
              <a:buFontTx/>
              <a:buAutoNum type="arabicPeriod"/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резервного фонда составляет 13 000 тыс. рублей, что соответствует п.3 ст. 81 БК РФ (не более 3%)</a:t>
            </a:r>
          </a:p>
          <a:p>
            <a:pPr algn="just">
              <a:buFontTx/>
              <a:buAutoNum type="arabicPeriod"/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в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63 000 тыс. рублей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в соответствии с ограничениями, установленными </a:t>
            </a:r>
            <a:r>
              <a:rPr lang="ru-RU" alt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п. 3 ст.107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algn="just">
              <a:buFontTx/>
              <a:buAutoNum type="arabicPeriod"/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бездефицитный бюджет на 2016 год и плановый период 2017 и 2018 годов</a:t>
            </a:r>
          </a:p>
          <a:p>
            <a:pPr algn="just">
              <a:buFontTx/>
              <a:buAutoNum type="arabicPeriod"/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 на финансирование мероприятий 9 муниципальных программ в 2016 году составляет 81,4 %</a:t>
            </a:r>
          </a:p>
          <a:p>
            <a:pPr algn="just">
              <a:buFontTx/>
              <a:buAutoNum type="arabicPeriod"/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бюджета соблюден принцип сбалансированности бюджета в соответствии со ст. 33 БК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algn="just">
              <a:buFontTx/>
              <a:buAutoNum type="arabicPeriod"/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является достоверным и обоснованным</a:t>
            </a:r>
          </a:p>
          <a:p>
            <a:pPr algn="just">
              <a:buFontTx/>
              <a:buAutoNum type="arabicPeriod"/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Проекта бюджета соблюдены основные принципы противодействия коррупции: законность, публичность,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</a:p>
          <a:p>
            <a:pPr algn="just">
              <a:buFontTx/>
              <a:buAutoNum type="arabicPeriod"/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может быть принят к рассмотрению Советом депутатов городского поселения Дмитров Дмитровского муниципального района Московской области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16401</TotalTime>
  <Words>498</Words>
  <Application>Microsoft Office PowerPoint</Application>
  <PresentationFormat>Экран (4:3)</PresentationFormat>
  <Paragraphs>79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Times New Roman</vt:lpstr>
      <vt:lpstr>Diseño predeterminado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1311</cp:revision>
  <cp:lastPrinted>2014-12-22T12:10:50Z</cp:lastPrinted>
  <dcterms:created xsi:type="dcterms:W3CDTF">2010-05-23T14:28:12Z</dcterms:created>
  <dcterms:modified xsi:type="dcterms:W3CDTF">2015-12-14T11:33:23Z</dcterms:modified>
</cp:coreProperties>
</file>