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316" r:id="rId4"/>
    <p:sldId id="257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6" r:id="rId35"/>
    <p:sldId id="298" r:id="rId36"/>
    <p:sldId id="299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01" r:id="rId5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E8E8"/>
    <a:srgbClr val="E6E6E6"/>
    <a:srgbClr val="F3F3F3"/>
    <a:srgbClr val="F0F0F0"/>
    <a:srgbClr val="F2F2F2"/>
    <a:srgbClr val="E4E4E4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52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:\PROFILES\ivanishchev\Downloads\«БЮДЖЕТ ДЛЯ ГРАЖДАН», коп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2" y="-20538"/>
            <a:ext cx="9171631" cy="51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221171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80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«БЮДЖЕТ ДЛЯ ГРАЖДАН»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830" y="2787774"/>
            <a:ext cx="58289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Bahnschrift" panose="020B0502040204020203" pitchFamily="34" charset="0"/>
              </a:rPr>
              <a:t>на основании изменений, вносимых в решение Совета депутатов Дмитровского городского округа Московской области «Об утверждении бюджета Дмитровского городского округа Московской области на 2021 год и на плановый период 2022 и 2023 годов» (уточнение </a:t>
            </a:r>
            <a:r>
              <a:rPr lang="en-US" sz="105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3</a:t>
            </a:r>
            <a:r>
              <a:rPr lang="ru-RU" sz="105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)</a:t>
            </a:r>
            <a:endParaRPr lang="ru-RU" sz="105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830" y="4727807"/>
            <a:ext cx="48208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Bahnschrift" panose="020B0502040204020203" pitchFamily="34" charset="0"/>
              </a:rPr>
              <a:t>Подготовлен Финансовым управлением администрации Дмитровского городского округа Московской области</a:t>
            </a:r>
            <a:endParaRPr lang="ru-RU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2022 год в разрезе видов доходов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57667"/>
              </p:ext>
            </p:extLst>
          </p:nvPr>
        </p:nvGraphicFramePr>
        <p:xfrm>
          <a:off x="467543" y="1131590"/>
          <a:ext cx="8136904" cy="3766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6222"/>
                <a:gridCol w="1766255"/>
                <a:gridCol w="1658391"/>
                <a:gridCol w="1446036"/>
              </a:tblGrid>
              <a:tr h="2547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5914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5 459,06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5 459,06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3 815 600,35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3 822 055,34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6 454,99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3 815 600,35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3 822 055,34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4 914,00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4 914,00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923 746,01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930 201,00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6 454,99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2 886 940,34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2 886 940,34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47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ИТОГО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7 730 497,82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7 736 952,81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6 454,99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099" marR="9099" marT="9099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2023 год в разрезе видов доходов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2298"/>
              </p:ext>
            </p:extLst>
          </p:nvPr>
        </p:nvGraphicFramePr>
        <p:xfrm>
          <a:off x="539551" y="1131590"/>
          <a:ext cx="8064897" cy="3349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3466"/>
                <a:gridCol w="1593786"/>
                <a:gridCol w="1480678"/>
                <a:gridCol w="1466967"/>
              </a:tblGrid>
              <a:tr h="50405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НАЛОГОВЫЕ И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4 028 210,77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4 028 210,77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1 502 315,00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1 502 315,00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 на доходы 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1 502 315,00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1 502 315,00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81 179,00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81 179,00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81 179,00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81 179,00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600 446,00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600 446,00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528 346,00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528 346,00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сельскохозяйственный налог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8 022,00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8 022,00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64 078,00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64 078,00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1 346 656,00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1 346 656,00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273 616,00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273 616,00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1 073 040,00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1 073 040,00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663 073,00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663 073,00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409 967,00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409 967,00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40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61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379 432,00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379 432,00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05" marR="6205" marT="620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2023 год в разрезе видов доходов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2599"/>
              </p:ext>
            </p:extLst>
          </p:nvPr>
        </p:nvGraphicFramePr>
        <p:xfrm>
          <a:off x="467544" y="1083070"/>
          <a:ext cx="8136904" cy="3720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4925"/>
                <a:gridCol w="1608016"/>
                <a:gridCol w="1493898"/>
                <a:gridCol w="1480065"/>
              </a:tblGrid>
              <a:tr h="57606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36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324 174,00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324 174,00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696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7225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55 230,00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55 230,00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20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(работ)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20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20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793" marR="8793" marT="879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7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2023 год в разрезе видов доходов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58469"/>
              </p:ext>
            </p:extLst>
          </p:nvPr>
        </p:nvGraphicFramePr>
        <p:xfrm>
          <a:off x="467544" y="1059582"/>
          <a:ext cx="8064896" cy="398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3465"/>
                <a:gridCol w="1593786"/>
                <a:gridCol w="1480677"/>
                <a:gridCol w="1466968"/>
              </a:tblGrid>
              <a:tr h="5566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66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55 000,00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5 463,77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5 463,77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3 708 330,56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3 708 331,21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3 708 330,56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3 708 331,21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2 895,00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2 895,00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800 446,21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800 446,86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19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2 904 989,34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2 904 989,34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4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ИТОГО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7 736 541,33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7 736 541,98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731" marR="7731" marT="773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50196"/>
                      </a:schemeClr>
                    </a:solidFill>
                  </a:tcPr>
                </a:tc>
              </a:tr>
              <a:tr h="981886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Увеличение плановых назначений бюджета Дмитровского городского округа Московской области: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2021 год  увеличение на сумму 34 113,35 тыс. руб., в том числе на 20 000,00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 за счет увеличения неналоговых доходов, на сумму 14 113,35 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  за счет увеличения  безвозмездных поступлений;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2022 год увеличение на сумму 6 454,99 тыс. руб. за счет увеличения безвозмездных поступлений;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2023 год увеличение  на сумму  0,65 тыс. руб. за счет увеличения безвозмездных поступлений 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7731" marR="7731" marT="7731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0"/>
            <a:ext cx="9151992" cy="51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/>
            </a:r>
            <a:b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по годам 2021-2023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37177"/>
              </p:ext>
            </p:extLst>
          </p:nvPr>
        </p:nvGraphicFramePr>
        <p:xfrm>
          <a:off x="539551" y="1594296"/>
          <a:ext cx="7920881" cy="2129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122"/>
                <a:gridCol w="2607361"/>
                <a:gridCol w="2550138"/>
                <a:gridCol w="1468260"/>
              </a:tblGrid>
              <a:tr h="1399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ИТОГО по годам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b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b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</a:t>
                      </a:r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ДГО</a:t>
                      </a:r>
                      <a:r>
                        <a:rPr lang="ru-RU" sz="11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МО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b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</a:t>
                      </a:r>
                      <a:b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к 2 уточнению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3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8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178 325,72655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8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162 487,62468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-15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838,10187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43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856 865,54219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863 320,53400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454,99181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43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777 067,44080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1100" u="none" strike="noStrike" dirty="0">
                          <a:effectLst/>
                          <a:latin typeface="Bahnschrift" panose="020B0502040204020203" pitchFamily="34" charset="0"/>
                        </a:rPr>
                        <a:t>777 068,08507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Bahnschrift" panose="020B0502040204020203" pitchFamily="34" charset="0"/>
                        </a:rPr>
                        <a:t>0,64427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89070"/>
              </p:ext>
            </p:extLst>
          </p:nvPr>
        </p:nvGraphicFramePr>
        <p:xfrm>
          <a:off x="467544" y="756305"/>
          <a:ext cx="237626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Раздел "Общегосударственные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вопросы“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тыс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88287"/>
              </p:ext>
            </p:extLst>
          </p:nvPr>
        </p:nvGraphicFramePr>
        <p:xfrm>
          <a:off x="467544" y="1146242"/>
          <a:ext cx="7920880" cy="3551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6"/>
                <a:gridCol w="1930178"/>
                <a:gridCol w="1930178"/>
                <a:gridCol w="1930178"/>
              </a:tblGrid>
              <a:tr h="71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7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ВСЕГО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РАСХОДОВ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в </a:t>
                      </a:r>
                      <a:r>
                        <a:rPr lang="ru-RU" sz="800" b="1" u="none" strike="noStrike" dirty="0" err="1">
                          <a:effectLst/>
                          <a:latin typeface="Bahnschrift" panose="020B0502040204020203" pitchFamily="34" charset="0"/>
                        </a:rPr>
                        <a:t>т.ч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 8 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178 325,72655  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8 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162 487,62468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-15 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838,10187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8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095 697,91415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107 926,01728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228,10313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15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313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562,76090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552,76090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-10,00000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235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732,30000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408,30000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676,00000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681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592,75325   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693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154,85638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562,10313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2022г.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78340"/>
              </p:ext>
            </p:extLst>
          </p:nvPr>
        </p:nvGraphicFramePr>
        <p:xfrm>
          <a:off x="467544" y="627534"/>
          <a:ext cx="237626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Раздел "Общегосударственные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вопросы“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тыс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44507"/>
              </p:ext>
            </p:extLst>
          </p:nvPr>
        </p:nvGraphicFramePr>
        <p:xfrm>
          <a:off x="467544" y="1059582"/>
          <a:ext cx="7920880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6"/>
                <a:gridCol w="1930178"/>
                <a:gridCol w="1930178"/>
                <a:gridCol w="1930178"/>
              </a:tblGrid>
              <a:tr h="71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7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ВСЕГО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РАСХОДОВ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в </a:t>
                      </a:r>
                      <a:r>
                        <a:rPr lang="ru-RU" sz="800" b="1" u="none" strike="noStrike" dirty="0" err="1">
                          <a:effectLst/>
                          <a:latin typeface="Bahnschrift" panose="020B0502040204020203" pitchFamily="34" charset="0"/>
                        </a:rPr>
                        <a:t>т.ч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856 865,54219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863 320,53400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454,99181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8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910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976,64400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910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976,64400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15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313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831,20000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831,20000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235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605,40000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605,40000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3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0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729,94400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729,94400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0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36562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71389"/>
              </p:ext>
            </p:extLst>
          </p:nvPr>
        </p:nvGraphicFramePr>
        <p:xfrm>
          <a:off x="467544" y="612289"/>
          <a:ext cx="237626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Раздел "Общегосударственные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вопросы“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тыс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42132"/>
              </p:ext>
            </p:extLst>
          </p:nvPr>
        </p:nvGraphicFramePr>
        <p:xfrm>
          <a:off x="467544" y="1059582"/>
          <a:ext cx="7920880" cy="342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6"/>
                <a:gridCol w="1930178"/>
                <a:gridCol w="1930178"/>
                <a:gridCol w="1930178"/>
              </a:tblGrid>
              <a:tr h="711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7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ВСЕГО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РАСХОДОВ</a:t>
                      </a:r>
                      <a:r>
                        <a:rPr lang="en-US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Bahnschrift" panose="020B0502040204020203" pitchFamily="34" charset="0"/>
                        </a:rPr>
                        <a:t>в </a:t>
                      </a:r>
                      <a:r>
                        <a:rPr lang="ru-RU" sz="800" b="1" u="none" strike="noStrike" dirty="0" err="1">
                          <a:effectLst/>
                          <a:latin typeface="Bahnschrift" panose="020B0502040204020203" pitchFamily="34" charset="0"/>
                        </a:rPr>
                        <a:t>т.ч</a:t>
                      </a:r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777 067,44080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777 068,08507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0,64427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8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864,64400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864,64400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15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810,10000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313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836,20000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836,20000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235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605,40000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605,40000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39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000,00000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11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196" marR="5196" marT="519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612,94400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612,94400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3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89152"/>
              </p:ext>
            </p:extLst>
          </p:nvPr>
        </p:nvGraphicFramePr>
        <p:xfrm>
          <a:off x="539552" y="483518"/>
          <a:ext cx="237626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"Национальная оборона"(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тыс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93314"/>
              </p:ext>
            </p:extLst>
          </p:nvPr>
        </p:nvGraphicFramePr>
        <p:xfrm>
          <a:off x="535556" y="2211710"/>
          <a:ext cx="8064895" cy="1019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3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90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68111"/>
              </p:ext>
            </p:extLst>
          </p:nvPr>
        </p:nvGraphicFramePr>
        <p:xfrm>
          <a:off x="535556" y="915566"/>
          <a:ext cx="8064895" cy="1019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3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90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2258"/>
              </p:ext>
            </p:extLst>
          </p:nvPr>
        </p:nvGraphicFramePr>
        <p:xfrm>
          <a:off x="539553" y="3579862"/>
          <a:ext cx="8064895" cy="1019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3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90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45,00000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5343"/>
              </p:ext>
            </p:extLst>
          </p:nvPr>
        </p:nvGraphicFramePr>
        <p:xfrm>
          <a:off x="611560" y="645433"/>
          <a:ext cx="273630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деятельность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27121"/>
              </p:ext>
            </p:extLst>
          </p:nvPr>
        </p:nvGraphicFramePr>
        <p:xfrm>
          <a:off x="611562" y="1275606"/>
          <a:ext cx="7776861" cy="3394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2"/>
                <a:gridCol w="1895083"/>
                <a:gridCol w="1895083"/>
                <a:gridCol w="1895083"/>
              </a:tblGrid>
              <a:tr h="1183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6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60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591,92647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61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129,92647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538,00000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63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50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115,50360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50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503,50360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388,00000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90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10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476,42287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10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626,42287  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150,00000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6363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Bahnschrift SemiBold" panose="020B0502040204020203" pitchFamily="34" charset="0"/>
              </a:rPr>
              <a:t>В решение Совета депутатов Дмитровского городского округа Московской области «Об утверждении бюджета Дмитровского городского округа Московской области на 2021 год и на плановый период 2022 и 2023 годов» от 22.12.2020 №37/5 были внесены изменения решениями Совета депутатов Дмитровского городского округа Московской области от 25.02.2021 № 57/9, от 23.04.2021 №</a:t>
            </a:r>
            <a:r>
              <a:rPr lang="ru-RU" sz="1600" dirty="0" smtClean="0">
                <a:latin typeface="Bahnschrift SemiBold" panose="020B0502040204020203" pitchFamily="34" charset="0"/>
              </a:rPr>
              <a:t>67/11, </a:t>
            </a:r>
            <a:r>
              <a:rPr lang="en-US" sz="1600" dirty="0" smtClean="0">
                <a:latin typeface="Bahnschrift SemiBold" panose="020B0502040204020203" pitchFamily="34" charset="0"/>
              </a:rPr>
              <a:t> </a:t>
            </a:r>
            <a:r>
              <a:rPr lang="ru-RU" sz="1600" dirty="0" smtClean="0">
                <a:latin typeface="Bahnschrift SemiBold" panose="020B0502040204020203" pitchFamily="34" charset="0"/>
              </a:rPr>
              <a:t>от 25.05.2021 № 74/13  «О </a:t>
            </a:r>
            <a:r>
              <a:rPr lang="ru-RU" sz="1600" dirty="0">
                <a:latin typeface="Bahnschrift SemiBold" panose="020B0502040204020203" pitchFamily="34" charset="0"/>
              </a:rPr>
              <a:t>внесении изменений в решение Совета депутатов Дмитровского </a:t>
            </a:r>
            <a:r>
              <a:rPr lang="ru-RU" sz="1600" dirty="0" smtClean="0">
                <a:latin typeface="Bahnschrift SemiBold" panose="020B0502040204020203" pitchFamily="34" charset="0"/>
              </a:rPr>
              <a:t>городского </a:t>
            </a:r>
            <a:r>
              <a:rPr lang="ru-RU" sz="1600" dirty="0">
                <a:latin typeface="Bahnschrift SemiBold" panose="020B0502040204020203" pitchFamily="34" charset="0"/>
              </a:rPr>
              <a:t>округа Московской области от 22.12.2020 № 37/5 «Об утверждении бюджета Дмитровского городского округа Московской области на 2021 год и на плановый период 2022 и 2023 годов»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0364" y="699542"/>
            <a:ext cx="6426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Основы для формирования бюджета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2022г.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68417"/>
              </p:ext>
            </p:extLst>
          </p:nvPr>
        </p:nvGraphicFramePr>
        <p:xfrm>
          <a:off x="611560" y="645433"/>
          <a:ext cx="2880320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деятельность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57856"/>
              </p:ext>
            </p:extLst>
          </p:nvPr>
        </p:nvGraphicFramePr>
        <p:xfrm>
          <a:off x="611562" y="1275606"/>
          <a:ext cx="7776861" cy="3394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2"/>
                <a:gridCol w="1895083"/>
                <a:gridCol w="1895083"/>
                <a:gridCol w="1895083"/>
              </a:tblGrid>
              <a:tr h="1183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6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807,10000  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807,10000  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63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338,80000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338,80000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909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468,30000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468,30000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5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21189"/>
              </p:ext>
            </p:extLst>
          </p:nvPr>
        </p:nvGraphicFramePr>
        <p:xfrm>
          <a:off x="611560" y="645433"/>
          <a:ext cx="3168352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деятельность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98066"/>
              </p:ext>
            </p:extLst>
          </p:nvPr>
        </p:nvGraphicFramePr>
        <p:xfrm>
          <a:off x="611560" y="1275606"/>
          <a:ext cx="7776861" cy="3219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2"/>
                <a:gridCol w="1895083"/>
                <a:gridCol w="1895083"/>
                <a:gridCol w="1895083"/>
              </a:tblGrid>
              <a:tr h="605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6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807,10000  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807,10000  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8558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338,80000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43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338,80000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101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636" marR="8636" marT="8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468,30000 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12 468,30000</a:t>
                      </a: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36562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32713"/>
              </p:ext>
            </p:extLst>
          </p:nvPr>
        </p:nvGraphicFramePr>
        <p:xfrm>
          <a:off x="107504" y="339502"/>
          <a:ext cx="252028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Национальная экономика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</a:p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15105"/>
              </p:ext>
            </p:extLst>
          </p:nvPr>
        </p:nvGraphicFramePr>
        <p:xfrm>
          <a:off x="467544" y="3651870"/>
          <a:ext cx="8064894" cy="1405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328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330,53000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328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330,53000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79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201,13000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79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201,13000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Дорожное хозяйство (дорожные фонды)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015,50000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228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015,50000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Связь и информатика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936,40000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936,40000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882,50000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882,50000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81278"/>
              </p:ext>
            </p:extLst>
          </p:nvPr>
        </p:nvGraphicFramePr>
        <p:xfrm>
          <a:off x="467544" y="2211710"/>
          <a:ext cx="8064894" cy="1405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356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446,15000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356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446,15000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79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649,75000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79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649,75000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Дорожное хозяйство (дорожные фонды)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721,50000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721,50000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Связь и информатика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897,40000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897,40000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1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882,50000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882,50000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64381"/>
              </p:ext>
            </p:extLst>
          </p:nvPr>
        </p:nvGraphicFramePr>
        <p:xfrm>
          <a:off x="467544" y="771550"/>
          <a:ext cx="8064894" cy="1405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436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049,27000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436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248,77000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199,50000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Сельское хозяйство и рыболовство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295,00000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281,84000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281,84000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6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Дорожное хозяйство (дорожные фонды)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54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112,13000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354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112,13000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Связь и информатика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692,80000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892,30000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199,50000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667,50000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667,50000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7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67407"/>
              </p:ext>
            </p:extLst>
          </p:nvPr>
        </p:nvGraphicFramePr>
        <p:xfrm>
          <a:off x="107504" y="483518"/>
          <a:ext cx="252028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Жилищно-коммунальное хозяйство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20092"/>
              </p:ext>
            </p:extLst>
          </p:nvPr>
        </p:nvGraphicFramePr>
        <p:xfrm>
          <a:off x="611560" y="915566"/>
          <a:ext cx="7776863" cy="1181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1"/>
                <a:gridCol w="1895084"/>
                <a:gridCol w="1895084"/>
                <a:gridCol w="189508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197 194,30663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152 991,30781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-44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202,99882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231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503,71835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176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542,84147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-54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960,87688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172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078,67039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174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898,37039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819,70000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793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611,91789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801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550,09595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7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938,17806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47288"/>
              </p:ext>
            </p:extLst>
          </p:nvPr>
        </p:nvGraphicFramePr>
        <p:xfrm>
          <a:off x="611560" y="2211710"/>
          <a:ext cx="7776863" cy="1181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1"/>
                <a:gridCol w="1895084"/>
                <a:gridCol w="1895084"/>
                <a:gridCol w="189508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267 795,93534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268 793,89534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997,96000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305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487,71534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306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485,67534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997,96000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675,90000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32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675,90000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929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632,32000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929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632,32000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02045"/>
              </p:ext>
            </p:extLst>
          </p:nvPr>
        </p:nvGraphicFramePr>
        <p:xfrm>
          <a:off x="611560" y="3478712"/>
          <a:ext cx="7776863" cy="1181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1"/>
                <a:gridCol w="1895084"/>
                <a:gridCol w="1895084"/>
                <a:gridCol w="189508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1 241 541,08499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241 541,08499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Жилищное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272 857,80499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272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857,80499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55 476,66000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55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476,66000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913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206,62000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913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206,62000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-     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9736" y="-164554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расходов 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29319"/>
              </p:ext>
            </p:extLst>
          </p:nvPr>
        </p:nvGraphicFramePr>
        <p:xfrm>
          <a:off x="683568" y="771550"/>
          <a:ext cx="2520280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Охрана окружающей среды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29641"/>
              </p:ext>
            </p:extLst>
          </p:nvPr>
        </p:nvGraphicFramePr>
        <p:xfrm>
          <a:off x="683568" y="1187381"/>
          <a:ext cx="7776864" cy="102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2"/>
                <a:gridCol w="1895084"/>
                <a:gridCol w="1895084"/>
                <a:gridCol w="1895084"/>
              </a:tblGrid>
              <a:tr h="373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2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окружающей среды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166,70000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149,70000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983,00000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8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охраны окружающей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185,00000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21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168,00000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14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983,00000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29917"/>
              </p:ext>
            </p:extLst>
          </p:nvPr>
        </p:nvGraphicFramePr>
        <p:xfrm>
          <a:off x="683569" y="2283718"/>
          <a:ext cx="7776863" cy="102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1"/>
                <a:gridCol w="1895084"/>
                <a:gridCol w="1895084"/>
                <a:gridCol w="1895084"/>
              </a:tblGrid>
              <a:tr h="373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2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093,70000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550,70000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457,00000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8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охраны окружающей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112,00000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569,00000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457,00000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8332"/>
              </p:ext>
            </p:extLst>
          </p:nvPr>
        </p:nvGraphicFramePr>
        <p:xfrm>
          <a:off x="683569" y="3363838"/>
          <a:ext cx="7776863" cy="102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11"/>
                <a:gridCol w="1895084"/>
                <a:gridCol w="1895084"/>
                <a:gridCol w="1895084"/>
              </a:tblGrid>
              <a:tr h="373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2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окружающей среды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037,70000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037,70000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981,70000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8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охраны окружающей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6 056,00000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056,00000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   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9736" y="-20538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расходов 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0538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94802"/>
              </p:ext>
            </p:extLst>
          </p:nvPr>
        </p:nvGraphicFramePr>
        <p:xfrm>
          <a:off x="683568" y="915566"/>
          <a:ext cx="2736304" cy="360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63001"/>
              </p:ext>
            </p:extLst>
          </p:nvPr>
        </p:nvGraphicFramePr>
        <p:xfrm>
          <a:off x="683568" y="1347614"/>
          <a:ext cx="7848873" cy="294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7"/>
                <a:gridCol w="1912632"/>
                <a:gridCol w="1912632"/>
                <a:gridCol w="1912632"/>
              </a:tblGrid>
              <a:tr h="904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4 102 486,83014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4 099 686,81362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-2 800,01652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1 452 634,88890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1 451 837,88890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-797,00000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Общее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2 370 862,65124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2 368 765,73722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-2 096,91402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44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137 482,10000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137 482,10000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888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29 372,48000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29 372,48000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36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112 028,71000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112 122,60750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93,89750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0538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2022г.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79"/>
              </p:ext>
            </p:extLst>
          </p:nvPr>
        </p:nvGraphicFramePr>
        <p:xfrm>
          <a:off x="683568" y="921579"/>
          <a:ext cx="2736304" cy="360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77062"/>
              </p:ext>
            </p:extLst>
          </p:nvPr>
        </p:nvGraphicFramePr>
        <p:xfrm>
          <a:off x="683568" y="1347614"/>
          <a:ext cx="7848873" cy="294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7"/>
                <a:gridCol w="1912632"/>
                <a:gridCol w="1912632"/>
                <a:gridCol w="1912632"/>
              </a:tblGrid>
              <a:tr h="904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4 078 882,80892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4 078 882,84073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0,03181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1 438 186,20000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1 438 186,20000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Общее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2 384 454,04892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2 384 454,08073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0,03181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44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136 993,96000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136 993,96000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888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31 840,00000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31 840,00000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36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87 302,60000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87 302,60000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9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0538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38112"/>
              </p:ext>
            </p:extLst>
          </p:nvPr>
        </p:nvGraphicFramePr>
        <p:xfrm>
          <a:off x="683568" y="915566"/>
          <a:ext cx="2736304" cy="360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39111"/>
              </p:ext>
            </p:extLst>
          </p:nvPr>
        </p:nvGraphicFramePr>
        <p:xfrm>
          <a:off x="683568" y="1347614"/>
          <a:ext cx="7848873" cy="294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7"/>
                <a:gridCol w="1912632"/>
                <a:gridCol w="1912632"/>
                <a:gridCol w="1912632"/>
              </a:tblGrid>
              <a:tr h="904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3 986 366,87197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3 986 367,51624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0,64427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1 441 239,69000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1 441 239,69000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Общее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2 304 880,08197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2 304 880,72624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0,64427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44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Дополнительное образование детей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136 819,40000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136 819,40000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888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68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31 840,00000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31 840,00000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36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401" marR="8401" marT="840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71 481,70000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71 481,70000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6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58090"/>
              </p:ext>
            </p:extLst>
          </p:nvPr>
        </p:nvGraphicFramePr>
        <p:xfrm>
          <a:off x="611560" y="689959"/>
          <a:ext cx="2736304" cy="360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КУЛЬТУРА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58509"/>
              </p:ext>
            </p:extLst>
          </p:nvPr>
        </p:nvGraphicFramePr>
        <p:xfrm>
          <a:off x="611561" y="1059582"/>
          <a:ext cx="7920879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5"/>
                <a:gridCol w="1930178"/>
                <a:gridCol w="1930178"/>
                <a:gridCol w="1930178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542 212,91916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545 208,22950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2 995,31034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530 241,61916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533 236,92951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2 995,31035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11 971,30000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11 971,29999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-0,00001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24355"/>
              </p:ext>
            </p:extLst>
          </p:nvPr>
        </p:nvGraphicFramePr>
        <p:xfrm>
          <a:off x="607564" y="2283718"/>
          <a:ext cx="7920879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5"/>
                <a:gridCol w="1930178"/>
                <a:gridCol w="1930178"/>
                <a:gridCol w="1930178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519 874,38593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519 874,38593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</a:tr>
              <a:tr h="141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510 065,18593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510 065,18593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9 809,20000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9 809,20000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44176"/>
              </p:ext>
            </p:extLst>
          </p:nvPr>
        </p:nvGraphicFramePr>
        <p:xfrm>
          <a:off x="607564" y="3651870"/>
          <a:ext cx="7920879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345"/>
                <a:gridCol w="1930178"/>
                <a:gridCol w="1930178"/>
                <a:gridCol w="1930178"/>
              </a:tblGrid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515 297,28776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515 297,28776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13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505 488,08776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505 488,08776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9 809,20000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9 809,20000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02408"/>
              </p:ext>
            </p:extLst>
          </p:nvPr>
        </p:nvGraphicFramePr>
        <p:xfrm>
          <a:off x="539552" y="555526"/>
          <a:ext cx="273630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ЗДРАВООХРАНЕНИЕ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</a:t>
                      </a:r>
                      <a:r>
                        <a:rPr lang="ru-RU" sz="1200" u="none" strike="noStrike" dirty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72536"/>
              </p:ext>
            </p:extLst>
          </p:nvPr>
        </p:nvGraphicFramePr>
        <p:xfrm>
          <a:off x="539553" y="987574"/>
          <a:ext cx="8064895" cy="101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8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Здравоохранение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7 932,00000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7 932,00000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41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здравоохраниения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7 932,00000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7 932,00000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15881"/>
              </p:ext>
            </p:extLst>
          </p:nvPr>
        </p:nvGraphicFramePr>
        <p:xfrm>
          <a:off x="535556" y="2139702"/>
          <a:ext cx="8064895" cy="101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8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Здравоохранение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7 896,00000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7 896,00000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41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здравоохраниения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7 896,00000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7 896,00000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17194"/>
              </p:ext>
            </p:extLst>
          </p:nvPr>
        </p:nvGraphicFramePr>
        <p:xfrm>
          <a:off x="535556" y="3291830"/>
          <a:ext cx="8064895" cy="101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9"/>
                <a:gridCol w="1965272"/>
                <a:gridCol w="1965272"/>
                <a:gridCol w="1965272"/>
              </a:tblGrid>
              <a:tr h="578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Здравоохранение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7 740,00000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7 740,00000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41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здравоохраниения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7 740,00000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7 740,00000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98953"/>
              </p:ext>
            </p:extLst>
          </p:nvPr>
        </p:nvGraphicFramePr>
        <p:xfrm>
          <a:off x="467544" y="646698"/>
          <a:ext cx="8208912" cy="433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2846"/>
                <a:gridCol w="2205284"/>
                <a:gridCol w="2205284"/>
                <a:gridCol w="1615498"/>
              </a:tblGrid>
              <a:tr h="3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2021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2021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2021 год. Отклонения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3 уточнения 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к  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901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3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бюджета - 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7 702 710,10115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7 736 823,44713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34 113,34598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822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Межбюджетные трансферты, полученные из других бюджетов бюджетной системы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3 641 559,37149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3 668 877,11682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27 317,74533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508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Расходы бюджета - ВСЕГО: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8 178 325,72655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8 162 487,62468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-15 838,10187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995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Условно утвержденные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59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Дефицит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475 615,62540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425 664,17755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-49 951,44785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2022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2022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2022 год. Отклонения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3 уточнения 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к  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901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бюджета - 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7 730 497,81469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7 736 952,80650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6 454,99181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017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Межбюджетные трансферты, полученные из других бюджетов бюджетной системы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3 815 600,35303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3 822 055,34484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6 454,99181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4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Расходы бюджета - ВСЕГО: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7 960 613,72653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7 967 068,71834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6 454,99181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4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Условно утвержденные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103 748,18434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103 748,18434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4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Дефицит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230 115,91184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230 115,91184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2023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2023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2023 год. Отклонения 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к  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1929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бюджета - ВСЕГО: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7 736 541,33465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7 736 541,97892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0,64427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30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Межбюджетные трансферты, полученные из других бюджетов бюджетной системы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3 708 330,56299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3 708 331,20726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0,64427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139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Расходы бюджета - ВСЕГО: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7 991 363,85542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7 991 364,49969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0,64427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16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Условно утвержденные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214 296,41462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214 296,41462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265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Дефицит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254 822,52077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254 822,52077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448" marR="4448" marT="4448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6994" y="51470"/>
            <a:ext cx="587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Основные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параметры на 2021-2023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9105"/>
              </p:ext>
            </p:extLst>
          </p:nvPr>
        </p:nvGraphicFramePr>
        <p:xfrm>
          <a:off x="683568" y="576511"/>
          <a:ext cx="273630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Социальная политика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62469"/>
              </p:ext>
            </p:extLst>
          </p:nvPr>
        </p:nvGraphicFramePr>
        <p:xfrm>
          <a:off x="643568" y="987574"/>
          <a:ext cx="7848871" cy="984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8"/>
                <a:gridCol w="1912631"/>
                <a:gridCol w="1912631"/>
                <a:gridCol w="1912631"/>
              </a:tblGrid>
              <a:tr h="408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231 000,90000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231 221,90000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221,00000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101 054,00000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101 275,00000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221,00000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112 645,00000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112 645,00000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70915"/>
              </p:ext>
            </p:extLst>
          </p:nvPr>
        </p:nvGraphicFramePr>
        <p:xfrm>
          <a:off x="643568" y="2069133"/>
          <a:ext cx="7848871" cy="984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8"/>
                <a:gridCol w="1912631"/>
                <a:gridCol w="1912631"/>
                <a:gridCol w="1912631"/>
              </a:tblGrid>
              <a:tr h="408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218 889,34800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218 889,34800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106 155,44800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106 155,44800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95 432,00000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95 432,00000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1069"/>
              </p:ext>
            </p:extLst>
          </p:nvPr>
        </p:nvGraphicFramePr>
        <p:xfrm>
          <a:off x="643568" y="3147814"/>
          <a:ext cx="7848871" cy="984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78"/>
                <a:gridCol w="1912631"/>
                <a:gridCol w="1912631"/>
                <a:gridCol w="1912631"/>
              </a:tblGrid>
              <a:tr h="408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222 515,02208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222 515,02208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17 301,90000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96 237,12208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96 237,12208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108 976,00000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108 976,00000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30416"/>
              </p:ext>
            </p:extLst>
          </p:nvPr>
        </p:nvGraphicFramePr>
        <p:xfrm>
          <a:off x="539552" y="483518"/>
          <a:ext cx="273630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6021"/>
              </p:ext>
            </p:extLst>
          </p:nvPr>
        </p:nvGraphicFramePr>
        <p:xfrm>
          <a:off x="539553" y="915566"/>
          <a:ext cx="8064894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324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456 947,96000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456 947,96000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6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255 084,14000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255 084,14000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66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7 660,14000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7 660,14000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12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Спорт высоких  достижений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182 737,68000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182 737,68000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15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11 466,00000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11 466,00000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23075"/>
              </p:ext>
            </p:extLst>
          </p:nvPr>
        </p:nvGraphicFramePr>
        <p:xfrm>
          <a:off x="535557" y="2211710"/>
          <a:ext cx="8064894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324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410 158,47000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410 158,47000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6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258 133,57000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258 133,57000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66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2 820,80000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2 820,80000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12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Спорт высоких  достижений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139 789,80000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139 789,80000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15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9 414,30000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9 414,30000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91066"/>
              </p:ext>
            </p:extLst>
          </p:nvPr>
        </p:nvGraphicFramePr>
        <p:xfrm>
          <a:off x="535557" y="3507854"/>
          <a:ext cx="8064894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078"/>
                <a:gridCol w="1965272"/>
                <a:gridCol w="1965272"/>
                <a:gridCol w="1965272"/>
              </a:tblGrid>
              <a:tr h="324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3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479 522,20000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479 522,20000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6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282 497,30000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282 497,30000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466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Массовый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2 820,80000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2 820,80000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12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Спорт высоких  достижений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184 789,80000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184 789,80000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158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9 414,30000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9 414,30000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 изменении расходов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бюджета 2021-2023г.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46105"/>
              </p:ext>
            </p:extLst>
          </p:nvPr>
        </p:nvGraphicFramePr>
        <p:xfrm>
          <a:off x="467544" y="627534"/>
          <a:ext cx="3024336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</a:tblGrid>
              <a:tr h="36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Раздел 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“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”</a:t>
                      </a:r>
                      <a:r>
                        <a:rPr lang="en-US" sz="12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тыс.</a:t>
                      </a:r>
                      <a:r>
                        <a:rPr lang="en-US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Bahnschrift" panose="020B0502040204020203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81775"/>
              </p:ext>
            </p:extLst>
          </p:nvPr>
        </p:nvGraphicFramePr>
        <p:xfrm>
          <a:off x="467544" y="1059582"/>
          <a:ext cx="7992888" cy="124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713"/>
                <a:gridCol w="1947725"/>
                <a:gridCol w="1947725"/>
                <a:gridCol w="1947725"/>
              </a:tblGrid>
              <a:tr h="611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39 000,00000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39 000,00000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63059"/>
              </p:ext>
            </p:extLst>
          </p:nvPr>
        </p:nvGraphicFramePr>
        <p:xfrm>
          <a:off x="467544" y="2427734"/>
          <a:ext cx="7992888" cy="124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713"/>
                <a:gridCol w="1947725"/>
                <a:gridCol w="1947725"/>
                <a:gridCol w="1947725"/>
              </a:tblGrid>
              <a:tr h="611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21 000,00000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21 000,00000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79377"/>
              </p:ext>
            </p:extLst>
          </p:nvPr>
        </p:nvGraphicFramePr>
        <p:xfrm>
          <a:off x="467544" y="3795886"/>
          <a:ext cx="7992888" cy="124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713"/>
                <a:gridCol w="1947725"/>
                <a:gridCol w="1947725"/>
                <a:gridCol w="1947725"/>
              </a:tblGrid>
              <a:tr h="611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2 уточнению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21 000,00000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21 000,00000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0,00000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164554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Обслуживание государственного (муниципального) </a:t>
            </a: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долга</a:t>
            </a:r>
            <a:r>
              <a:rPr lang="en-US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 2021-2023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11491"/>
              </p:ext>
            </p:extLst>
          </p:nvPr>
        </p:nvGraphicFramePr>
        <p:xfrm>
          <a:off x="611557" y="873125"/>
          <a:ext cx="7776866" cy="350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7959"/>
                <a:gridCol w="2089217"/>
                <a:gridCol w="2089217"/>
                <a:gridCol w="1530473"/>
              </a:tblGrid>
              <a:tr h="4024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2021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2021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Отклонения 3 уточнения </a:t>
                      </a:r>
                      <a:b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к  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1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39 000,00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39 000,00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720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39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000,00</a:t>
                      </a: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39 000,00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22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2022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2022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Отклонения 3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уточнения</a:t>
                      </a:r>
                      <a:r>
                        <a:rPr lang="en-US" sz="8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к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81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</a:t>
                      </a:r>
                      <a:endParaRPr lang="ru-RU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муниципального) внутреннего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долга</a:t>
                      </a:r>
                    </a:p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000,00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000,00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66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Расходы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2023 год. Уточнение бюджета №2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 67/11)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2023 год. Уточнение бюджета №3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Отклонения 3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en-US" sz="800" u="none" strike="noStrike" baseline="0" dirty="0" smtClean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к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уточнению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5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21 000,00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815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обслуживание государственного (муниципального) внутреннего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долга</a:t>
                      </a:r>
                    </a:p>
                    <a:p>
                      <a:pPr algn="l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000,00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21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000,00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55" marR="4955" marT="495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6" y="-236562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Источники дефицита бюджета на 2021 год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86561"/>
              </p:ext>
            </p:extLst>
          </p:nvPr>
        </p:nvGraphicFramePr>
        <p:xfrm>
          <a:off x="611559" y="1082992"/>
          <a:ext cx="7920881" cy="3233802"/>
        </p:xfrm>
        <a:graphic>
          <a:graphicData uri="http://schemas.openxmlformats.org/drawingml/2006/table">
            <a:tbl>
              <a:tblPr/>
              <a:tblGrid>
                <a:gridCol w="2014987"/>
                <a:gridCol w="2118547"/>
                <a:gridCol w="2118547"/>
                <a:gridCol w="1668800"/>
              </a:tblGrid>
              <a:tr h="408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2021 год. 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 67/11)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2021 год. 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2021 год. Отклонения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уточнения к  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уточнению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Дефицит бюджета Дмитровского городского округа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475 615,62540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425 664,17755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-49 951,44785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475 615,62540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425 664,17755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-49 951,44785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289 377,69314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239 426,24529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-49 951,44785</a:t>
                      </a:r>
                    </a:p>
                  </a:txBody>
                  <a:tcPr marL="8135" marR="8135" marT="8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Получение кредитов от кредитных организаций бюджетами городских округов в валюте Российской Федерации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965 524,64265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915 573,19480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-49 951,44785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2770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кредитов, предоставленных кредитными организациями в валюте Российской Федерации  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-676 146,94951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-676 146,94951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3381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-676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146,94951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-676 146,94951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2551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Изменение остатка средств на счетах по учету средств бюджета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186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237,93226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186 237,93226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-8 668 234,74380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-8 652 396,64193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15 838,10187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  <a:tr h="1829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8 854 472,67606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8 838 634,57419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-15 838,10187</a:t>
                      </a:r>
                    </a:p>
                  </a:txBody>
                  <a:tcPr marL="5244" marR="5244" marT="52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236562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Источники дефицита бюджета на 2022 год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56057"/>
              </p:ext>
            </p:extLst>
          </p:nvPr>
        </p:nvGraphicFramePr>
        <p:xfrm>
          <a:off x="611559" y="915566"/>
          <a:ext cx="7992888" cy="3772080"/>
        </p:xfrm>
        <a:graphic>
          <a:graphicData uri="http://schemas.openxmlformats.org/drawingml/2006/table">
            <a:tbl>
              <a:tblPr/>
              <a:tblGrid>
                <a:gridCol w="2125401"/>
                <a:gridCol w="2147251"/>
                <a:gridCol w="2147251"/>
                <a:gridCol w="1572985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3891" marR="3891" marT="3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2022 год. 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 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2022 год. 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2022 год.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 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уточнению </a:t>
                      </a:r>
                    </a:p>
                  </a:txBody>
                  <a:tcPr marL="3891" marR="3891" marT="3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47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Дефицит бюджета Дмитровского городского округа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7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752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115,91184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833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1 087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236,55449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1 037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285,10664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4075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Получение кредитов от кредитных организаций бюджетами городских округов в валюте Российской Федерации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1 087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236,55449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1 037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285,10664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914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кредитов, предоставленных кредитными организациями в валюте Российской Федерации  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-857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120,64265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-807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169,19480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914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-857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120,64265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-807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169,19480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290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-8 817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734,36918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-8 774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237,91314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496,45604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2986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8 817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734,36918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8 774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237,91314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496,45604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3891" marR="3891" marT="3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Источники дефицита бюджета на 2023 год</a:t>
            </a:r>
            <a:endParaRPr lang="ru-RU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49135"/>
              </p:ext>
            </p:extLst>
          </p:nvPr>
        </p:nvGraphicFramePr>
        <p:xfrm>
          <a:off x="539552" y="1022184"/>
          <a:ext cx="7992888" cy="3366713"/>
        </p:xfrm>
        <a:graphic>
          <a:graphicData uri="http://schemas.openxmlformats.org/drawingml/2006/table">
            <a:tbl>
              <a:tblPr/>
              <a:tblGrid>
                <a:gridCol w="2072542"/>
                <a:gridCol w="2166595"/>
                <a:gridCol w="2166595"/>
                <a:gridCol w="1587156"/>
              </a:tblGrid>
              <a:tr h="381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2023 год. 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 67/11)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2023 год. 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2023 год. Отклонения 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уточнения к  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уточнению </a:t>
                      </a:r>
                    </a:p>
                  </a:txBody>
                  <a:tcPr marL="5149" marR="5149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6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Дефицит бюджета Дмитровского городского округа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254 822,52077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1 125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310,07526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1 075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358,62741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3491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Получение кредитов от кредитных организаций бюджетами городских округов в валюте Российской Федерации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1 125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310,07526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1 075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358,62741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3383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кредитов, предоставленных кредитными организациями в валюте Российской Федерации  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-870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487,55449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-820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536,10664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327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-870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487,55449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-820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536,10664</a:t>
                      </a:r>
                    </a:p>
                    <a:p>
                      <a:pPr algn="ctr" rtl="0" fontAlgn="b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951,44785</a:t>
                      </a:r>
                    </a:p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244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-8 861 851,40991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-8 811 900,60633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49 950,80358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  <a:tr h="2115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8 861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851,40991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8 811 900,60633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-49 950,80358</a:t>
                      </a:r>
                    </a:p>
                  </a:txBody>
                  <a:tcPr marL="5149" marR="5149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36134"/>
              </p:ext>
            </p:extLst>
          </p:nvPr>
        </p:nvGraphicFramePr>
        <p:xfrm>
          <a:off x="611561" y="2067694"/>
          <a:ext cx="7920879" cy="1266825"/>
        </p:xfrm>
        <a:graphic>
          <a:graphicData uri="http://schemas.openxmlformats.org/drawingml/2006/table">
            <a:tbl>
              <a:tblPr/>
              <a:tblGrid>
                <a:gridCol w="1732082"/>
                <a:gridCol w="2216579"/>
                <a:gridCol w="2216579"/>
                <a:gridCol w="1755639"/>
              </a:tblGrid>
              <a:tr h="695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ПРОГРАММАМ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8 150 259,96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8 125 877,54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-24 382,42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7 844 357,04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7 850 812,03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6 454,99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7 764 558,94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7 764 559,59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8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13716"/>
              </p:ext>
            </p:extLst>
          </p:nvPr>
        </p:nvGraphicFramePr>
        <p:xfrm>
          <a:off x="457200" y="1253668"/>
          <a:ext cx="8147248" cy="2870998"/>
        </p:xfrm>
        <a:graphic>
          <a:graphicData uri="http://schemas.openxmlformats.org/drawingml/2006/table">
            <a:tbl>
              <a:tblPr/>
              <a:tblGrid>
                <a:gridCol w="1450504"/>
                <a:gridCol w="1584176"/>
                <a:gridCol w="1583696"/>
                <a:gridCol w="1261207"/>
                <a:gridCol w="2267665"/>
              </a:tblGrid>
              <a:tr h="525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№74/13)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61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"Здравоохранение"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7 932,00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7 932,00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  <a:tr h="260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"Культура"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625 545,32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625 545,32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  <a:tr h="260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"Образование"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3 987 499,15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3 987 499,24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0,09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+0,08598 тыс.рублей средства бюджета Московской области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  <a:tr h="547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144 396,44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144 396,44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  <a:tr h="260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"Спорт"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456 577,22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456 577,22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  <a:tr h="4537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10 742,34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10 742,34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8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24803"/>
              </p:ext>
            </p:extLst>
          </p:nvPr>
        </p:nvGraphicFramePr>
        <p:xfrm>
          <a:off x="571561" y="987574"/>
          <a:ext cx="7992886" cy="3333238"/>
        </p:xfrm>
        <a:graphic>
          <a:graphicData uri="http://schemas.openxmlformats.org/drawingml/2006/table">
            <a:tbl>
              <a:tblPr/>
              <a:tblGrid>
                <a:gridCol w="1480159"/>
                <a:gridCol w="1512168"/>
                <a:gridCol w="1493206"/>
                <a:gridCol w="1224930"/>
                <a:gridCol w="2282423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75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3 110,70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18 093,70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14 983,00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+ 2 250,00000 тыс.рублей  средства бюджета Дмитровского городского округа;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+12 733,00000 тыс.рублей средства бюджета Московской области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  <a:tr h="5435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108 541,41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109 079,41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538,00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+ 538,00000 тыс.рублей средства бюджета Дмитровского городского округа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  <a:tr h="260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"Жилище"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96 977,75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97 198,75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221,00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+ 221,00000 тыс.рублей средства бюджета Московской области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  <a:tr h="4538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149 170,33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149 170,33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  <a:tr h="3875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"Предпринимательство"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2 144,00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2 144,00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  <a:tr h="5813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906 116,14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912 309,78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6 193,64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+ 6 193,64370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Дмитровского городского округа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2021 год в разрезе видов доходов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16911"/>
              </p:ext>
            </p:extLst>
          </p:nvPr>
        </p:nvGraphicFramePr>
        <p:xfrm>
          <a:off x="395537" y="1131590"/>
          <a:ext cx="8280919" cy="3756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574"/>
                <a:gridCol w="2389574"/>
                <a:gridCol w="2169336"/>
                <a:gridCol w="1332435"/>
              </a:tblGrid>
              <a:tr h="3877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Уточнение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НАЛОГОВЫЕ И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4 061 150,73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4 081 150,73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1 761 545,00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1 761 545,00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 на доходы 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1 761 545,00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1 761 545,00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87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85 099,00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85 099,00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87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85 099,00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85 099,00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546 807,00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546 807,00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67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447 324,00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447 324,00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67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20 984,00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20 984,00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сельскохозяйственный налог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67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78 499,00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78 499,00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1 187 699,00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1 187 699,00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235 379,00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235 379,00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952 320,00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952 320,00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565 649,00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565 649,00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80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386 671,00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386 671,00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3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22303"/>
              </p:ext>
            </p:extLst>
          </p:nvPr>
        </p:nvGraphicFramePr>
        <p:xfrm>
          <a:off x="571561" y="987574"/>
          <a:ext cx="7992886" cy="3610460"/>
        </p:xfrm>
        <a:graphic>
          <a:graphicData uri="http://schemas.openxmlformats.org/drawingml/2006/table">
            <a:tbl>
              <a:tblPr/>
              <a:tblGrid>
                <a:gridCol w="1260179"/>
                <a:gridCol w="1612677"/>
                <a:gridCol w="1612677"/>
                <a:gridCol w="1224930"/>
                <a:gridCol w="2282423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75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3 110,70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18 093,70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14 983,00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+ 2 250,00000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тыс.рублей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 средства бюджета Дмитровского городского округа;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+12 733,00000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тыс.рублей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средства бюджета Московской области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  <a:tr h="5435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108 541,41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109 079,41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538,00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+ 538,00000 тыс.рублей средства бюджета Дмитровского городского округа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  <a:tr h="260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"Жилище"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96 977,75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97 198,75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221,00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+ 221,00000 тыс.рублей средства бюджета Московской области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  <a:tr h="4538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149 170,33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149 170,33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  <a:tr h="3875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"Предпринимательство"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2 144,00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2 144,00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  <a:tr h="5813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906 116,14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912 309,78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6 193,64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+ 6 193,64370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Дмитровского городского округа</a:t>
                      </a:r>
                    </a:p>
                  </a:txBody>
                  <a:tcPr marL="5099" marR="5099" marT="5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10784"/>
              </p:ext>
            </p:extLst>
          </p:nvPr>
        </p:nvGraphicFramePr>
        <p:xfrm>
          <a:off x="643568" y="987949"/>
          <a:ext cx="7848872" cy="3341538"/>
        </p:xfrm>
        <a:graphic>
          <a:graphicData uri="http://schemas.openxmlformats.org/drawingml/2006/table">
            <a:tbl>
              <a:tblPr/>
              <a:tblGrid>
                <a:gridCol w="1840200"/>
                <a:gridCol w="1440160"/>
                <a:gridCol w="1584176"/>
                <a:gridCol w="1224136"/>
                <a:gridCol w="1760200"/>
              </a:tblGrid>
              <a:tr h="503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48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89 008,38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87 168,38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-1 840,00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- 2 894,00000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Дмитровского городского округа;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+ 1 054,00000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Федерального бюджета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353 780,80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353 780,80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190 147,61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190 441,01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293,40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+113,3975 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Дмитровского городского округа;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+180,00000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  <a:tr h="329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856 751,33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864 649,51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7 898,18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 7 898,17806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Дмитровского городского округа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  <a:tr h="3858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29 364,68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29 364,68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336" marR="4336" marT="43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86255"/>
              </p:ext>
            </p:extLst>
          </p:nvPr>
        </p:nvGraphicFramePr>
        <p:xfrm>
          <a:off x="539552" y="1131590"/>
          <a:ext cx="7920881" cy="3728100"/>
        </p:xfrm>
        <a:graphic>
          <a:graphicData uri="http://schemas.openxmlformats.org/drawingml/2006/table">
            <a:tbl>
              <a:tblPr/>
              <a:tblGrid>
                <a:gridCol w="1248827"/>
                <a:gridCol w="1598149"/>
                <a:gridCol w="1598149"/>
                <a:gridCol w="1213896"/>
                <a:gridCol w="2261860"/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№67/11)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бюджета 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7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128 153,37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75 483,65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-52 669,72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- 52 669,72 тыс.рублей средства бюджета Московской области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610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8 480,50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9 156,50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676,00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+ 676,00000  тыс. рублей средства бюджета Дмитровского городского округа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261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Непрограммные расходы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19 585,27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27 453,58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7 868,32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+ 7 868,31585 тыс. рублей средства бюджета Дмитровского городского округа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261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непрограммным расходам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28 065,77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36 610,08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8 544,32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+ 8 544,31585 тыс. рублей средства бюджета Дмитровского городского округа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489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муниципальным программам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8 150 259,96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8 125 877,54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-24 382,42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- 38 570,50370 тыс. рублей средства бюджета Дмитровского городского округа;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+ 1  054,00000тыс.рублей средства Федерального бюджета;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+ 13 134,08598тыс.руб.тыс.рублей средства бюджета Московской области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5905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l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4592" marR="4592" marT="45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8 178 325,73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8 162 487,62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-15 838,10</a:t>
                      </a: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- 30 026,18785 тыс. рублей средства бюджета Дмитровского городского округа;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+ 1 054,00000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Федерального бюджета;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+ 13 134,08598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4592" marR="4592" marT="4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0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94288"/>
              </p:ext>
            </p:extLst>
          </p:nvPr>
        </p:nvGraphicFramePr>
        <p:xfrm>
          <a:off x="539552" y="1200150"/>
          <a:ext cx="7920879" cy="2788349"/>
        </p:xfrm>
        <a:graphic>
          <a:graphicData uri="http://schemas.openxmlformats.org/drawingml/2006/table">
            <a:tbl>
              <a:tblPr/>
              <a:tblGrid>
                <a:gridCol w="1215636"/>
                <a:gridCol w="1638739"/>
                <a:gridCol w="1638739"/>
                <a:gridCol w="1244725"/>
                <a:gridCol w="2183040"/>
              </a:tblGrid>
              <a:tr h="507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"Здравоохранение"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7 896,00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7 896,00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  <a:tr h="272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"Культура"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597 678,45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597 678,45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  <a:tr h="259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"Образование"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3 981 769,50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3 981 769,53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0,03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+0,03181 тыс.рублей средства бюджета Московской области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  <a:tr h="5451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153 775,32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153 775,32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  <a:tr h="272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"Спорт"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408 522,20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408 522,20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  <a:tr h="408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12 120,70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12 120,70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7173" marR="7173" marT="71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6319"/>
              </p:ext>
            </p:extLst>
          </p:nvPr>
        </p:nvGraphicFramePr>
        <p:xfrm>
          <a:off x="539552" y="1193357"/>
          <a:ext cx="7992888" cy="3179774"/>
        </p:xfrm>
        <a:graphic>
          <a:graphicData uri="http://schemas.openxmlformats.org/drawingml/2006/table">
            <a:tbl>
              <a:tblPr/>
              <a:tblGrid>
                <a:gridCol w="1872208"/>
                <a:gridCol w="1656184"/>
                <a:gridCol w="1584176"/>
                <a:gridCol w="1224136"/>
                <a:gridCol w="1656184"/>
              </a:tblGrid>
              <a:tr h="442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3 037,70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8 494,70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5 457,00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+5 457,00000 тыс.рублей средства бюджета Московской области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556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102 367,90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102 367,90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159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"Жилище"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45 771,00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45 771,00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372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33 337,90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33 337,90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477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740 712,04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740 712,04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  <a:tr h="874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74 944,90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74 944,90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99722"/>
              </p:ext>
            </p:extLst>
          </p:nvPr>
        </p:nvGraphicFramePr>
        <p:xfrm>
          <a:off x="539552" y="1059582"/>
          <a:ext cx="7992887" cy="3387887"/>
        </p:xfrm>
        <a:graphic>
          <a:graphicData uri="http://schemas.openxmlformats.org/drawingml/2006/table">
            <a:tbl>
              <a:tblPr/>
              <a:tblGrid>
                <a:gridCol w="1260179"/>
                <a:gridCol w="1612677"/>
                <a:gridCol w="1612677"/>
                <a:gridCol w="1224930"/>
                <a:gridCol w="2282424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333 761,50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333 761,50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151 223,90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151 223,90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4021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897 529,22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897 529,22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5027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29 330,20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29 330,20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292" marR="5292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76107"/>
              </p:ext>
            </p:extLst>
          </p:nvPr>
        </p:nvGraphicFramePr>
        <p:xfrm>
          <a:off x="539552" y="1185892"/>
          <a:ext cx="8064895" cy="3179974"/>
        </p:xfrm>
        <a:graphic>
          <a:graphicData uri="http://schemas.openxmlformats.org/drawingml/2006/table">
            <a:tbl>
              <a:tblPr/>
              <a:tblGrid>
                <a:gridCol w="1271532"/>
                <a:gridCol w="1627206"/>
                <a:gridCol w="1627206"/>
                <a:gridCol w="1235965"/>
                <a:gridCol w="2302986"/>
              </a:tblGrid>
              <a:tr h="665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3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266 277,62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267 275,58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997,96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 + 997,96000 тыс.рублей средства бюджета Московской области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6641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7 508,50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7 508,50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221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Непрограммные расходы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5 000,00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5 000,00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3320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непрограммным расходам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12 508,50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12 508,50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3134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муниципальным программам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7 844 357,04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7 850 812,03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6 454,99181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+6 454,99181 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  <a:tr h="3134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7 856 865,54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7 863 320,53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6 454,99</a:t>
                      </a: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+6 454,99181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5826" marR="5826" marT="5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45383"/>
              </p:ext>
            </p:extLst>
          </p:nvPr>
        </p:nvGraphicFramePr>
        <p:xfrm>
          <a:off x="539552" y="1131590"/>
          <a:ext cx="7992888" cy="2846235"/>
        </p:xfrm>
        <a:graphic>
          <a:graphicData uri="http://schemas.openxmlformats.org/drawingml/2006/table">
            <a:tbl>
              <a:tblPr/>
              <a:tblGrid>
                <a:gridCol w="1480585"/>
                <a:gridCol w="1459584"/>
                <a:gridCol w="1545365"/>
                <a:gridCol w="1224930"/>
                <a:gridCol w="228242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0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программа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"Здравоохранение"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7 740,00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7 740,00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25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"Культура"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597 931,79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597 931,79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476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"Образование"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3 904 943,88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3 904 944,53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0,64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+0,04427 тыс.рублей средства бюджета Московской области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+ 0,60000 тыс.рублей средства Федерального бюджета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5073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150 762,19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150 762,19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253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"Спорт"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479 522,20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479 522,20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380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11 638,75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11 638,75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676" marR="6676" marT="6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0883"/>
              </p:ext>
            </p:extLst>
          </p:nvPr>
        </p:nvGraphicFramePr>
        <p:xfrm>
          <a:off x="571559" y="915566"/>
          <a:ext cx="7992889" cy="4075521"/>
        </p:xfrm>
        <a:graphic>
          <a:graphicData uri="http://schemas.openxmlformats.org/drawingml/2006/table">
            <a:tbl>
              <a:tblPr/>
              <a:tblGrid>
                <a:gridCol w="1260180"/>
                <a:gridCol w="1612678"/>
                <a:gridCol w="1612678"/>
                <a:gridCol w="1224930"/>
                <a:gridCol w="2282423"/>
              </a:tblGrid>
              <a:tr h="514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5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2 981,70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2 981,70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556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102 367,90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102 367,90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159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"Жилище"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46 625,00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46 625,00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372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56 138,66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56 138,66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477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740 712,04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740 712,04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  <a:tr h="874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73 827,90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73 827,90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2981"/>
              </p:ext>
            </p:extLst>
          </p:nvPr>
        </p:nvGraphicFramePr>
        <p:xfrm>
          <a:off x="611560" y="1200150"/>
          <a:ext cx="7920879" cy="3441057"/>
        </p:xfrm>
        <a:graphic>
          <a:graphicData uri="http://schemas.openxmlformats.org/drawingml/2006/table">
            <a:tbl>
              <a:tblPr/>
              <a:tblGrid>
                <a:gridCol w="1309481"/>
                <a:gridCol w="1583621"/>
                <a:gridCol w="1583621"/>
                <a:gridCol w="1202858"/>
                <a:gridCol w="2241298"/>
              </a:tblGrid>
              <a:tr h="579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уточнению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1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305 542,50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305 542,50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48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135 442,00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135 442,00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348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4 301,00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5221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881 103,52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881 103,52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4351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29 330,20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29 330,20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  <a:tr h="4351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233 647,70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233 647,70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4580" marR="4580" marT="4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2021 год в разрезе видов доходов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1761"/>
              </p:ext>
            </p:extLst>
          </p:nvPr>
        </p:nvGraphicFramePr>
        <p:xfrm>
          <a:off x="395536" y="1059582"/>
          <a:ext cx="8280919" cy="3981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733"/>
                <a:gridCol w="2481989"/>
                <a:gridCol w="2253233"/>
                <a:gridCol w="1383964"/>
              </a:tblGrid>
              <a:tr h="42531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Уточнение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3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386 787,00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406 787,00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14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332 057,00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352 057,00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509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14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54 680,00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54 680,00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2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568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211" marR="4211" marT="4211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2" y="-20538"/>
            <a:ext cx="915199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92" y="-164554"/>
            <a:ext cx="9181728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 динамике расходов бюджета  в рамках муниципальных программ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0883"/>
              </p:ext>
            </p:extLst>
          </p:nvPr>
        </p:nvGraphicFramePr>
        <p:xfrm>
          <a:off x="611560" y="1231220"/>
          <a:ext cx="7848872" cy="2576094"/>
        </p:xfrm>
        <a:graphic>
          <a:graphicData uri="http://schemas.openxmlformats.org/drawingml/2006/table">
            <a:tbl>
              <a:tblPr/>
              <a:tblGrid>
                <a:gridCol w="1454084"/>
                <a:gridCol w="1531736"/>
                <a:gridCol w="1531736"/>
                <a:gridCol w="1163450"/>
                <a:gridCol w="2167866"/>
              </a:tblGrid>
              <a:tr h="579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Наименование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№2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23.04.2021 №67/11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Уточнение бюджета №3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(Решение Совета депутатов ДГО МО 25.05.2021 №74/13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Отклонения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3 уточнения к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2 уточнению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 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Причины отклонения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2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7 508,50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7 508,50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492" marR="6492" marT="6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Непрограммные расходы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5 000,00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5 000,00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492" marR="6492" marT="6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7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непрограммным расходам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12 508,50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12 508,50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0,00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/>
                      </a:endParaRPr>
                    </a:p>
                  </a:txBody>
                  <a:tcPr marL="6492" marR="6492" marT="64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Изменений нет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463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 по муниципальным программам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7 764 558,94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7 764 559,59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0,64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+0,04427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+ 0,60000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Федерального бюджета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463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Итого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7 777 067,44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7 777 068,09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0,64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+0,04427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.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бюджета Московской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области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+ 0,60000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тыс.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рублей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/>
                        </a:rPr>
                        <a:t>средства Федерального бюджета</a:t>
                      </a:r>
                    </a:p>
                  </a:txBody>
                  <a:tcPr marL="6492" marR="6492" marT="6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8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:\PROFILES\ivanishchev\Downloads\«БЮДЖЕТ ДЛЯ ГРАЖДАН», копия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30"/>
            <a:ext cx="9140778" cy="51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0538"/>
            <a:ext cx="9140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«</a:t>
            </a: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Бюджет для граждан» подготовлен Финансовым управлением администрации Дмитровского городского округа Московской области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22" y="1323478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" panose="020B0502040204020203" pitchFamily="34" charset="0"/>
              </a:rPr>
              <a:t>Мы надеемся, что представленная информация оказалась для Вас полезной и интересной. Свои вопросы и предложения Вы можете направить в Финансовое управление администрации Дмитровского городского округа Московской области:</a:t>
            </a: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Свои вопросы и предложения Вы можете направить в Финансовое управление администрации Дмитровского городского округа:</a:t>
            </a: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по телефону: 8-496-227-00-05 (доб. 3002)</a:t>
            </a: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письмом по почте: (141800, Московская область, г. Дмитров, площадь Советская д.1, Финансовое управление 2-этаж)</a:t>
            </a: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на электронный адрес: dm_finupravlenie@mail.ru</a:t>
            </a:r>
          </a:p>
          <a:p>
            <a:pPr algn="ctr"/>
            <a:r>
              <a:rPr lang="ru-RU" sz="1400" dirty="0">
                <a:latin typeface="Bahnschrift" panose="020B0502040204020203" pitchFamily="34" charset="0"/>
              </a:rPr>
              <a:t>График работы Финансового управления администрации Дмитровского городского округа Московской области: </a:t>
            </a:r>
            <a:r>
              <a:rPr lang="ru-RU" sz="1400" dirty="0" err="1">
                <a:latin typeface="Bahnschrift" panose="020B0502040204020203" pitchFamily="34" charset="0"/>
              </a:rPr>
              <a:t>пн-пт</a:t>
            </a:r>
            <a:r>
              <a:rPr lang="ru-RU" sz="1400" dirty="0">
                <a:latin typeface="Bahnschrift" panose="020B0502040204020203" pitchFamily="34" charset="0"/>
              </a:rPr>
              <a:t> с 09:00 до 18:00</a:t>
            </a:r>
          </a:p>
        </p:txBody>
      </p:sp>
    </p:spTree>
    <p:extLst>
      <p:ext uri="{BB962C8B-B14F-4D97-AF65-F5344CB8AC3E}">
        <p14:creationId xmlns:p14="http://schemas.microsoft.com/office/powerpoint/2010/main" val="43795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2021 год в разрезе видов доходов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98044"/>
              </p:ext>
            </p:extLst>
          </p:nvPr>
        </p:nvGraphicFramePr>
        <p:xfrm>
          <a:off x="395536" y="1085031"/>
          <a:ext cx="8280919" cy="3862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731"/>
                <a:gridCol w="2481989"/>
                <a:gridCol w="2253233"/>
                <a:gridCol w="1383966"/>
              </a:tblGrid>
              <a:tr h="3978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Уточнение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(работ)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996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97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987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5494,73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5494,73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0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Прочие неналоговые доходы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6 821,00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01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3  641 559,37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3 655 672,72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14 113,35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912" marR="4912" marT="491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5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2021 год в разрезе видов доходов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74868"/>
              </p:ext>
            </p:extLst>
          </p:nvPr>
        </p:nvGraphicFramePr>
        <p:xfrm>
          <a:off x="395536" y="1059582"/>
          <a:ext cx="8280919" cy="3954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731"/>
                <a:gridCol w="2481989"/>
                <a:gridCol w="2253234"/>
                <a:gridCol w="1383965"/>
              </a:tblGrid>
              <a:tr h="5467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Уточнение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7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3 654 689,03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3 668 877,12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14 188,09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3302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4 271,00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4 271,00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4384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745 663,03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758 797,12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13 134,09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3302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2 904 755,00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2 905 809,00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1 054,00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9797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9 064,25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9 064,25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6549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-22 193,91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-22 268,65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-74,74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9804"/>
                      </a:srgbClr>
                    </a:solidFill>
                  </a:tcPr>
                </a:tc>
              </a:tr>
              <a:tr h="113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ИТОГО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7 702 710,10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7 736 823,45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34 113,35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5413" marR="5413" marT="541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2022 год в разрезе видов доходов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14024"/>
              </p:ext>
            </p:extLst>
          </p:nvPr>
        </p:nvGraphicFramePr>
        <p:xfrm>
          <a:off x="395536" y="1131590"/>
          <a:ext cx="8280921" cy="3592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4032"/>
                <a:gridCol w="1797515"/>
                <a:gridCol w="1687744"/>
                <a:gridCol w="1471630"/>
              </a:tblGrid>
              <a:tr h="5886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Наименование 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НАЛОГОВЫЕ И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3 914 897,46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3 914 897,46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ПРИБЫЛЬ,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1 622 684,40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1 622 684,40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1 622 684,40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1 622 684,40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81 834,00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81 834,00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81 834,00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81 834,00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528 694,00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528 694,00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458 460,00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458 460,00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Единый сельскохозяйственный налог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8 022,00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8 022,00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62 212,00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62 212,00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1 239 325,00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1 239 325,00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264 619,00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264 619,00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0,Земельный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974 706,00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974 706,00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585 237,00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585 237,00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17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Земельный налог с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389 469,00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Bahnschrift" panose="020B0502040204020203" pitchFamily="34" charset="0"/>
                        </a:rPr>
                        <a:t>389 469,00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262" marR="6262" marT="6262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:\PROFILES\ivanishchev\Downloads\«БЮДЖЕТ ДЛЯ ГРАЖДАН»,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2"/>
            <a:ext cx="9144000" cy="5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12241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ru-RU" sz="2800" b="1" dirty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hnschrift" panose="020B0502040204020203" pitchFamily="34" charset="0"/>
              </a:rPr>
              <a:t>Сведения об изменении доходов бюджета Дмитровского городского округа Московской области на 2022 год в разрезе видов доходов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97775"/>
              </p:ext>
            </p:extLst>
          </p:nvPr>
        </p:nvGraphicFramePr>
        <p:xfrm>
          <a:off x="395536" y="1059582"/>
          <a:ext cx="8280920" cy="3764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4031"/>
                <a:gridCol w="1797515"/>
                <a:gridCol w="1687743"/>
                <a:gridCol w="1471631"/>
              </a:tblGrid>
              <a:tr h="23395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Наименование показателя</a:t>
                      </a:r>
                      <a:endParaRPr lang="en-US" sz="800" u="none" strike="noStrike" dirty="0" smtClean="0"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Уточнение </a:t>
                      </a:r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бюджета №2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23.04.2021 №67/11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Уточнение бюджета №3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(Решение Совета депутатов ДГО МО 25.05.2021 №74/13</a:t>
                      </a:r>
                      <a:r>
                        <a:rPr lang="ru-RU" sz="800" u="none" strike="noStrike" dirty="0" smtClean="0">
                          <a:effectLst/>
                          <a:latin typeface="Bahnschrift" panose="020B0502040204020203" pitchFamily="34" charset="0"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Отклонения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3 уточнения к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Bahnschrift" panose="020B0502040204020203" pitchFamily="34" charset="0"/>
                        </a:rPr>
                        <a:t>   2 уточнению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190" marR="4190" marT="419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ГОСУДАРСТВЕННАЯ ПОШЛИНА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26 991,00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359 182,00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359 182,00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50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304 174,00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304 174,00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292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543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54 980,00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54 980,00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ПЛАТЕЖИ ПРИ ПОЛЬЗОВАНИИ ПРИРОДНЫМИ РЕСУРСАМИ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1 280,00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12 627,00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Доходы от оказания платных услуг (работ)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2 270,00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Доходы от компенсации затрат государства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10 357,00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33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30 000,00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effectLst/>
                          <a:latin typeface="Bahnschrift" panose="020B0502040204020203" pitchFamily="34" charset="0"/>
                        </a:rPr>
                        <a:t>30 000,00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356" marR="8356" marT="835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5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8533</Words>
  <Application>Microsoft Office PowerPoint</Application>
  <PresentationFormat>Экран (16:9)</PresentationFormat>
  <Paragraphs>2340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Сведения об изменении доходов бюджета Дмитровского городского округа Московской области на 2021 год в разрезе видов доходов</vt:lpstr>
      <vt:lpstr>Сведения об изменении доходов бюджета Дмитровского городского округа Московской области на 2021 год в разрезе видов доходов</vt:lpstr>
      <vt:lpstr>Сведения об изменении доходов бюджета Дмитровского городского округа Московской области на 2021 год в разрезе видов доходов</vt:lpstr>
      <vt:lpstr>Сведения об изменении доходов бюджета Дмитровского городского округа Московской области на 2021 год в разрезе видов доходов</vt:lpstr>
      <vt:lpstr>Сведения об изменении доходов бюджета Дмитровского городского округа Московской области на 2022 год в разрезе видов доходов</vt:lpstr>
      <vt:lpstr>Сведения об изменении доходов бюджета Дмитровского городского округа Московской области на 2022 год в разрезе видов доходов</vt:lpstr>
      <vt:lpstr>Сведения об изменении доходов бюджета Дмитровского городского округа Московской области на 2022 год в разрезе видов доходов</vt:lpstr>
      <vt:lpstr>Сведения об изменении доходов бюджета Дмитровского городского округа Московской области на 2023 год в разрезе видов доходов</vt:lpstr>
      <vt:lpstr>Сведения об изменении доходов бюджета Дмитровского городского округа Московской области на 2023 год в разрезе видов доходов</vt:lpstr>
      <vt:lpstr>Сведения об изменении доходов бюджета Дмитровского городского округа Московской области на 2023 год в разрезе видов доходов</vt:lpstr>
      <vt:lpstr>Сведения об изменении расходов  бюджета по годам 2021-2023</vt:lpstr>
      <vt:lpstr>Сведения об изменении расходов бюджета 2021г.</vt:lpstr>
      <vt:lpstr>Сведения об изменении расходов бюджета 2022г.</vt:lpstr>
      <vt:lpstr>Сведения об изменении расходов бюджета 2023г.</vt:lpstr>
      <vt:lpstr>Сведения об изменении расходов бюджета 2021-2023г.</vt:lpstr>
      <vt:lpstr>Сведения об изменении расходов бюджета 2021г.</vt:lpstr>
      <vt:lpstr>Сведения об изменении расходов бюджета 2022г.</vt:lpstr>
      <vt:lpstr>Сведения об изменении расходов бюджета 2023г.</vt:lpstr>
      <vt:lpstr>Сведения об изменении расходов бюджета 2021-2023г.</vt:lpstr>
      <vt:lpstr>Сведения об изменении расходов бюджета</vt:lpstr>
      <vt:lpstr>Презентация PowerPoint</vt:lpstr>
      <vt:lpstr>Сведения об изменении расходов бюджета 2021г.</vt:lpstr>
      <vt:lpstr>Сведения об изменении расходов бюджета 2022г.</vt:lpstr>
      <vt:lpstr>Сведения об изменении расходов бюджета 2023г.</vt:lpstr>
      <vt:lpstr>Сведения об изменении расходов бюджета 2021-2023г.</vt:lpstr>
      <vt:lpstr>Сведения об изменении расходов бюджета 2021-2023г.</vt:lpstr>
      <vt:lpstr>Сведения об изменении расходов бюджета 2021-2023г.</vt:lpstr>
      <vt:lpstr>Сведения об изменении расходов бюджета 2021-2023г.</vt:lpstr>
      <vt:lpstr>Сведения об изменении расходов бюджета 2021-2023г.</vt:lpstr>
      <vt:lpstr>Обслуживание государственного (муниципального) долга 2021-2023</vt:lpstr>
      <vt:lpstr>Источники дефицита бюджета на 2021 год</vt:lpstr>
      <vt:lpstr>Источники дефицита бюджета на 2022 год</vt:lpstr>
      <vt:lpstr>Источники дефицита бюджета на 2023 год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Сведения о динамике расходов бюджета  в рамках муниципальных программ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ivanishchev</dc:creator>
  <cp:lastModifiedBy>ivanishchev</cp:lastModifiedBy>
  <cp:revision>68</cp:revision>
  <dcterms:created xsi:type="dcterms:W3CDTF">2021-06-02T07:11:48Z</dcterms:created>
  <dcterms:modified xsi:type="dcterms:W3CDTF">2021-06-08T14:58:09Z</dcterms:modified>
</cp:coreProperties>
</file>